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3" r:id="rId2"/>
    <p:sldId id="291" r:id="rId3"/>
    <p:sldId id="284" r:id="rId4"/>
    <p:sldId id="292" r:id="rId5"/>
    <p:sldId id="257" r:id="rId6"/>
    <p:sldId id="258" r:id="rId7"/>
    <p:sldId id="260" r:id="rId8"/>
    <p:sldId id="261" r:id="rId9"/>
    <p:sldId id="290" r:id="rId10"/>
    <p:sldId id="259" r:id="rId11"/>
    <p:sldId id="264" r:id="rId12"/>
    <p:sldId id="265" r:id="rId13"/>
    <p:sldId id="266" r:id="rId14"/>
    <p:sldId id="267" r:id="rId15"/>
    <p:sldId id="286" r:id="rId16"/>
    <p:sldId id="287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89" r:id="rId25"/>
    <p:sldId id="277" r:id="rId26"/>
    <p:sldId id="278" r:id="rId27"/>
    <p:sldId id="279" r:id="rId28"/>
    <p:sldId id="280" r:id="rId29"/>
    <p:sldId id="282" r:id="rId30"/>
    <p:sldId id="283" r:id="rId3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65115-4302-4124-B9AF-6BC214FE242E}" type="datetimeFigureOut">
              <a:rPr lang="sv-SE" smtClean="0"/>
              <a:pPr/>
              <a:t>2014-04-02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9ED83-8B53-48A6-89D4-F49E5E12B05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149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969F7-29F9-4818-87A5-A76584D13825}" type="slidenum">
              <a:rPr lang="sv-SE"/>
              <a:pPr/>
              <a:t>3</a:t>
            </a:fld>
            <a:endParaRPr lang="sv-SE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05400" cy="4114800"/>
          </a:xfrm>
        </p:spPr>
        <p:txBody>
          <a:bodyPr/>
          <a:lstStyle/>
          <a:p>
            <a:endParaRPr lang="sv-SE" altLang="sv-SE" dirty="0"/>
          </a:p>
          <a:p>
            <a:r>
              <a:rPr lang="sv-SE" altLang="sv-SE" dirty="0"/>
              <a:t>Alla fått kaffe och bullar? Går bra att ta påfyllning. Röker - gå ut. Hoppas alla fått nyinflyttningspaket på posten, annars kan ni säga till mig efteråt, så skickar vi. Gärna avbryta om ni har frågor.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2E9-7CF6-4101-8F8D-4E805F055607}" type="datetimeFigureOut">
              <a:rPr lang="sv-SE" smtClean="0"/>
              <a:pPr/>
              <a:t>2014-04-02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B6AF-1879-429D-945F-9CD956D383D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2E9-7CF6-4101-8F8D-4E805F055607}" type="datetimeFigureOut">
              <a:rPr lang="sv-SE" smtClean="0"/>
              <a:pPr/>
              <a:t>2014-04-02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B6AF-1879-429D-945F-9CD956D383D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2E9-7CF6-4101-8F8D-4E805F055607}" type="datetimeFigureOut">
              <a:rPr lang="sv-SE" smtClean="0"/>
              <a:pPr/>
              <a:t>2014-04-02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B6AF-1879-429D-945F-9CD956D383D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2E9-7CF6-4101-8F8D-4E805F055607}" type="datetimeFigureOut">
              <a:rPr lang="sv-SE" smtClean="0"/>
              <a:pPr/>
              <a:t>2014-04-02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B6AF-1879-429D-945F-9CD956D383D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2E9-7CF6-4101-8F8D-4E805F055607}" type="datetimeFigureOut">
              <a:rPr lang="sv-SE" smtClean="0"/>
              <a:pPr/>
              <a:t>2014-04-02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B6AF-1879-429D-945F-9CD956D383D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2E9-7CF6-4101-8F8D-4E805F055607}" type="datetimeFigureOut">
              <a:rPr lang="sv-SE" smtClean="0"/>
              <a:pPr/>
              <a:t>2014-04-02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B6AF-1879-429D-945F-9CD956D383D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2E9-7CF6-4101-8F8D-4E805F055607}" type="datetimeFigureOut">
              <a:rPr lang="sv-SE" smtClean="0"/>
              <a:pPr/>
              <a:t>2014-04-02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B6AF-1879-429D-945F-9CD956D383D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2E9-7CF6-4101-8F8D-4E805F055607}" type="datetimeFigureOut">
              <a:rPr lang="sv-SE" smtClean="0"/>
              <a:pPr/>
              <a:t>2014-04-02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B6AF-1879-429D-945F-9CD956D383D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2E9-7CF6-4101-8F8D-4E805F055607}" type="datetimeFigureOut">
              <a:rPr lang="sv-SE" smtClean="0"/>
              <a:pPr/>
              <a:t>2014-04-02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B6AF-1879-429D-945F-9CD956D383D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2E9-7CF6-4101-8F8D-4E805F055607}" type="datetimeFigureOut">
              <a:rPr lang="sv-SE" smtClean="0"/>
              <a:pPr/>
              <a:t>2014-04-02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B6AF-1879-429D-945F-9CD956D383D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2E9-7CF6-4101-8F8D-4E805F055607}" type="datetimeFigureOut">
              <a:rPr lang="sv-SE" smtClean="0"/>
              <a:pPr/>
              <a:t>2014-04-02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B6AF-1879-429D-945F-9CD956D383D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412E9-7CF6-4101-8F8D-4E805F055607}" type="datetimeFigureOut">
              <a:rPr lang="sv-SE" smtClean="0"/>
              <a:pPr/>
              <a:t>2014-04-02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AB6AF-1879-429D-945F-9CD956D383D3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url?sa=i&amp;rct=j&amp;q=&amp;esrc=s&amp;frm=1&amp;source=images&amp;cd=&amp;cad=rja&amp;docid=bJ38UHgTZ4-OUM&amp;tbnid=ZSjFnBJW2yloyM:&amp;ved=0CAUQjRw&amp;url=http://www.velodrom.se/retailS.html&amp;ei=uIQVU_vxBKb8ywOAv4LYAw&amp;bvm=bv.62286460,d.bGQ&amp;psig=AFQjCNEUXcoR60xL_W-3fVSXhDyQajWjLg&amp;ust=1394005508765567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se/url?sa=i&amp;rct=j&amp;q=&amp;esrc=s&amp;frm=1&amp;source=images&amp;cd=&amp;cad=rja&amp;docid=CfGfXPE-QDsmqM&amp;tbnid=9o_Vk-K7ttV2cM:&amp;ved=0CAUQjRw&amp;url=http://nyheter24.se/sport/vinterkanalen/skidor/638604-kalla-har-hittat-ratt-jag-ar-inget-sanke-langre&amp;ei=EH38UqPyFomBywPr2YHQCQ&amp;bvm=bv.61190604,d.bGQ&amp;psig=AFQjCNEC_j_yLtPofA4PYYsS3Pqt_aX24g&amp;ust=1392365135628929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utbildning.se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Lasse.hagglund@aanc.s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ilsemarie.files.wordpress.com/2007/01/oversvammnin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se/url?sa=i&amp;rct=j&amp;q=&amp;esrc=s&amp;frm=1&amp;source=images&amp;cd=&amp;cad=rja&amp;docid=huL6FkOxIpQc0M&amp;tbnid=IG8OfQWOeAVSmM:&amp;ved=0CAUQjRw&amp;url=http://www.rockfoto.nu/artists/bjork/20030715/42&amp;ei=_4oVU8zXLIeJywPb1oFI&amp;bvm=bv.62286460,d.bGQ&amp;psig=AFQjCNEsom2XHSxL1tsAh1RQ_G602Lf2BA&amp;ust=1394007126962103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se/url?sa=i&amp;rct=j&amp;q=&amp;esrc=s&amp;frm=1&amp;source=images&amp;cd=&amp;cad=rja&amp;docid=9SX-cxpyskGiZM&amp;tbnid=lEUm1tlO6_yBIM:&amp;ved=&amp;url=http://www3.volvo.com/investors/finrep/ar11/eng/developmentnorthame/volvo-ce-invests-in.html&amp;ei=K4kVU8qWBPOlyAP3lIG4Cg&amp;bvm=bv.62286460,d.bGQ&amp;psig=AFQjCNEYD6xOAMqjZxeW5MzF1ocWFMo2yQ&amp;ust=139400667698430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Säröhus 2 april 2014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pPr>
              <a:buNone/>
            </a:pPr>
            <a:r>
              <a:rPr lang="sv-SE" sz="6600" dirty="0" smtClean="0"/>
              <a:t>Kommunal</a:t>
            </a:r>
          </a:p>
          <a:p>
            <a:pPr>
              <a:buNone/>
            </a:pPr>
            <a:r>
              <a:rPr lang="sv-SE" sz="6600" dirty="0" smtClean="0"/>
              <a:t>kompetenssamverkan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843213" y="1196975"/>
            <a:ext cx="3241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Projekt 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som verktyg för </a:t>
            </a: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näringslivsutveckling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6084888" y="1484313"/>
            <a:ext cx="2519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Lärlingsutbildning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6372201" y="3213100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Gymnasieutbildning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323528" y="5373216"/>
            <a:ext cx="4536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Högskole-/Universitetsutbildning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5076056" y="5229200"/>
            <a:ext cx="35290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Yrkeshögskoleutbildningar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395288" y="1844675"/>
            <a:ext cx="309659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Uppdragsutbildning KOKOS</a:t>
            </a:r>
            <a:endParaRPr lang="sv-SE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250825" y="2708275"/>
            <a:ext cx="2232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Konferenser/ restaurang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250825" y="3860801"/>
            <a:ext cx="2376488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Föreläsningar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</a:pPr>
            <a:endParaRPr lang="sv-SE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89" name="Picture 6" descr="Thermia 6147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76872"/>
            <a:ext cx="3642899" cy="242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90" name="Object 42"/>
          <p:cNvGraphicFramePr>
            <a:graphicFrameLocks noChangeAspect="1"/>
          </p:cNvGraphicFramePr>
          <p:nvPr/>
        </p:nvGraphicFramePr>
        <p:xfrm>
          <a:off x="755576" y="332656"/>
          <a:ext cx="190500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-foto" r:id="rId4" imgW="4904762" imgH="2629267" progId="">
                  <p:embed/>
                </p:oleObj>
              </mc:Choice>
              <mc:Fallback>
                <p:oleObj name="Photo Editor-foto" r:id="rId4" imgW="4904762" imgH="262926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32656"/>
                        <a:ext cx="190500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3708400" y="404813"/>
            <a:ext cx="30972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Verktygen</a:t>
            </a: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6660232" y="2348880"/>
            <a:ext cx="1871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Yrkesvux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6911975" y="3933825"/>
            <a:ext cx="2232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Grundvux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323528" y="4581128"/>
            <a:ext cx="2232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Nätverk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47"/>
          <p:cNvSpPr txBox="1">
            <a:spLocks noChangeArrowheads="1"/>
          </p:cNvSpPr>
          <p:nvPr/>
        </p:nvSpPr>
        <p:spPr bwMode="auto">
          <a:xfrm>
            <a:off x="6516216" y="4509120"/>
            <a:ext cx="2232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SFI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059832" y="188640"/>
            <a:ext cx="57606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 ska inventera och tillgodose arbetslivets behov av kompetens</a:t>
            </a:r>
            <a:endParaRPr lang="sv-S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66" grpId="0"/>
      <p:bldP spid="2067" grpId="0"/>
      <p:bldP spid="2068" grpId="0"/>
      <p:bldP spid="2069" grpId="0"/>
      <p:bldP spid="2074" grpId="0" animBg="1"/>
      <p:bldP spid="2076" grpId="0"/>
      <p:bldP spid="207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971600" y="332656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 smtClean="0"/>
              <a:t>                </a:t>
            </a:r>
            <a:endParaRPr lang="sv-SE" sz="48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339752" y="1628800"/>
            <a:ext cx="3934172" cy="3240360"/>
          </a:xfrm>
          <a:prstGeom prst="rect">
            <a:avLst/>
          </a:prstGeom>
          <a:solidFill>
            <a:srgbClr val="FFFFFF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KOKOS</a:t>
            </a:r>
            <a:endParaRPr kumimoji="0" lang="sv-SE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Kompetensutveckling 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kommunsamverkan,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Arvika/Eda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051720" y="2060848"/>
            <a:ext cx="5040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Behövs kompetensutveckling för er personal?</a:t>
            </a:r>
          </a:p>
          <a:p>
            <a:endParaRPr lang="sv-SE" sz="3200" dirty="0" smtClean="0"/>
          </a:p>
          <a:p>
            <a:r>
              <a:rPr lang="sv-SE" sz="3200" dirty="0" smtClean="0"/>
              <a:t>Räcker pengarna?</a:t>
            </a:r>
            <a:endParaRPr lang="sv-S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75656" y="1052736"/>
            <a:ext cx="80648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u="sng" dirty="0" smtClean="0">
                <a:latin typeface="Verdana" pitchFamily="34" charset="0"/>
              </a:rPr>
              <a:t>Kompetensutveckling i er organisation</a:t>
            </a:r>
          </a:p>
          <a:p>
            <a:pPr>
              <a:spcBef>
                <a:spcPct val="50000"/>
              </a:spcBef>
            </a:pPr>
            <a:endParaRPr lang="sv-SE" sz="2400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sv-SE" sz="2400" dirty="0" smtClean="0">
                <a:latin typeface="Verdana" pitchFamily="34" charset="0"/>
              </a:rPr>
              <a:t>Finns modeller för inventering?</a:t>
            </a:r>
          </a:p>
          <a:p>
            <a:pPr>
              <a:spcBef>
                <a:spcPct val="50000"/>
              </a:spcBef>
            </a:pPr>
            <a:r>
              <a:rPr lang="sv-SE" sz="2400" dirty="0" smtClean="0">
                <a:latin typeface="Verdana" pitchFamily="34" charset="0"/>
              </a:rPr>
              <a:t>Finns modeller för genomförande?</a:t>
            </a:r>
          </a:p>
          <a:p>
            <a:pPr>
              <a:spcBef>
                <a:spcPct val="50000"/>
              </a:spcBef>
            </a:pPr>
            <a:r>
              <a:rPr lang="sv-SE" sz="2400" dirty="0" smtClean="0">
                <a:latin typeface="Verdana" pitchFamily="34" charset="0"/>
              </a:rPr>
              <a:t>Finns modeller för samordning?</a:t>
            </a:r>
          </a:p>
          <a:p>
            <a:pPr>
              <a:spcBef>
                <a:spcPct val="50000"/>
              </a:spcBef>
            </a:pPr>
            <a:r>
              <a:rPr lang="sv-SE" sz="2400" dirty="0" smtClean="0">
                <a:latin typeface="Verdana" pitchFamily="34" charset="0"/>
              </a:rPr>
              <a:t>Finns modeller för kvalitetssäkring?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83568" y="476672"/>
            <a:ext cx="806489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 </a:t>
            </a:r>
            <a:endParaRPr lang="sv-SE" dirty="0"/>
          </a:p>
          <a:p>
            <a:r>
              <a:rPr lang="sv-SE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KOKOS-projektet</a:t>
            </a: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start </a:t>
            </a: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hösten </a:t>
            </a: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2009</a:t>
            </a:r>
          </a:p>
          <a:p>
            <a:endParaRPr lang="sv-SE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amordnad kompetensutveckling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ressa priserna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tbildningar 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på </a:t>
            </a: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hemmaplan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Säkra kvaliteten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Effektivisera administrationen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Mer och bättre kompetensutveckling för pengarna</a:t>
            </a:r>
          </a:p>
          <a:p>
            <a:pPr lvl="0"/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Vad krävs för att vi ska lyckas?</a:t>
            </a:r>
          </a:p>
          <a:p>
            <a:pPr lvl="0"/>
            <a:endParaRPr lang="sv-SE" b="1" dirty="0"/>
          </a:p>
          <a:p>
            <a:pPr lvl="0"/>
            <a:endParaRPr lang="sv-SE" b="1" dirty="0" smtClean="0"/>
          </a:p>
          <a:p>
            <a:pPr lvl="0"/>
            <a:endParaRPr lang="sv-SE" b="1" dirty="0"/>
          </a:p>
          <a:p>
            <a:pPr lvl="0"/>
            <a:endParaRPr lang="sv-SE" b="1" dirty="0" smtClean="0"/>
          </a:p>
          <a:p>
            <a:pPr lvl="0"/>
            <a:endParaRPr lang="sv-S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3"/>
          <p:cNvSpPr txBox="1">
            <a:spLocks noChangeArrowheads="1"/>
          </p:cNvSpPr>
          <p:nvPr/>
        </p:nvSpPr>
        <p:spPr bwMode="auto">
          <a:xfrm>
            <a:off x="899592" y="620688"/>
            <a:ext cx="5904656" cy="804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4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Succé-kriterier</a:t>
            </a:r>
            <a:endParaRPr lang="sv-SE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</a:pPr>
            <a:endParaRPr lang="sv-S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Tydligt uppdrag:                                                  Vi ska inventera och tillgodose kommunens behov av kompetens med hög kvalitet och lågt pris. </a:t>
            </a:r>
          </a:p>
          <a:p>
            <a:pPr>
              <a:spcBef>
                <a:spcPct val="50000"/>
              </a:spcBef>
            </a:pPr>
            <a:r>
              <a:rPr 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Legitimitet:                                                        Vi är viktiga, trovärdiga och självklara för den politiska ledningen och för chefer. ”Vi är kommunens universitet” </a:t>
            </a:r>
          </a:p>
          <a:p>
            <a:pPr>
              <a:spcBef>
                <a:spcPct val="50000"/>
              </a:spcBef>
            </a:pPr>
            <a:r>
              <a:rPr 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Ekonomi:                                                           Vi har ett företagstänk.</a:t>
            </a:r>
          </a:p>
          <a:p>
            <a:pPr>
              <a:spcBef>
                <a:spcPct val="50000"/>
              </a:spcBef>
            </a:pPr>
            <a:r>
              <a:rPr 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Arbetssättet:  					     Vi arbetar med ett strukturerat, standardiserat arbetssätt med noggrant utvalda konsulter.</a:t>
            </a:r>
          </a:p>
          <a:p>
            <a:pPr>
              <a:spcBef>
                <a:spcPct val="50000"/>
              </a:spcBef>
            </a:pPr>
            <a:endParaRPr lang="sv-SE" sz="4000" b="1" dirty="0"/>
          </a:p>
          <a:p>
            <a:pPr>
              <a:spcBef>
                <a:spcPct val="50000"/>
              </a:spcBef>
            </a:pPr>
            <a:endParaRPr lang="sv-SE" sz="4000" b="1" dirty="0" smtClean="0"/>
          </a:p>
          <a:p>
            <a:pPr>
              <a:spcBef>
                <a:spcPct val="50000"/>
              </a:spcBef>
            </a:pPr>
            <a:endParaRPr lang="sv-SE" sz="4000" b="1" dirty="0"/>
          </a:p>
        </p:txBody>
      </p:sp>
      <p:pic>
        <p:nvPicPr>
          <p:cNvPr id="41988" name="Picture 4" descr="https://farm7.staticflickr.com/6114/6340984211_4ba6103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8640"/>
            <a:ext cx="2454817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-563662"/>
            <a:ext cx="8168973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1400" dirty="0" smtClean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1400" dirty="0" smtClean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1400" dirty="0" smtClean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1400" dirty="0" smtClean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Inventera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sv-SE" sz="2000" dirty="0" smtClean="0">
                <a:latin typeface="Verdana" pitchFamily="34" charset="0"/>
                <a:cs typeface="Arial" pitchFamily="34" charset="0"/>
              </a:rPr>
              <a:t>Intervjua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sv-SE" sz="2000" dirty="0" smtClean="0">
                <a:latin typeface="Verdana" pitchFamily="34" charset="0"/>
                <a:cs typeface="Arial" pitchFamily="34" charset="0"/>
              </a:rPr>
              <a:t>Samordna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Ta fram genomförare som ni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accepterar</a:t>
            </a:r>
            <a:endParaRPr kumimoji="0" lang="sv-S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Bestämma</a:t>
            </a:r>
            <a:r>
              <a:rPr kumimoji="0" lang="sv-S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datum- antal 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deltagare</a:t>
            </a:r>
            <a:endParaRPr kumimoji="0" lang="sv-S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Göra budget och bestämma pris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sv-SE" sz="2000" dirty="0" smtClean="0">
                <a:latin typeface="Verdana" pitchFamily="34" charset="0"/>
                <a:cs typeface="Arial" pitchFamily="34" charset="0"/>
              </a:rPr>
              <a:t>Bjud in eller marknadsföra internt och externt</a:t>
            </a:r>
            <a:endParaRPr kumimoji="0" lang="sv-S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Bekräfta anmälningar</a:t>
            </a:r>
            <a:endParaRPr kumimoji="0" lang="sv-S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Skicka välkomstbrev</a:t>
            </a:r>
            <a:endParaRPr kumimoji="0" lang="sv-S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Genomföra utbildningen</a:t>
            </a:r>
            <a:endParaRPr kumimoji="0" lang="sv-S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Utvärdera</a:t>
            </a:r>
            <a:endParaRPr kumimoji="0" lang="sv-S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Skicka ut utvärderingen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sv-SE" sz="2000" dirty="0" smtClean="0">
                <a:latin typeface="Verdana" pitchFamily="34" charset="0"/>
                <a:cs typeface="Arial" pitchFamily="34" charset="0"/>
              </a:rPr>
              <a:t>Sköta fakturering</a:t>
            </a: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farm4.staticflickr.com/3047/2625760660_7129d184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3354" y="1"/>
            <a:ext cx="3335042" cy="3212975"/>
          </a:xfrm>
          <a:prstGeom prst="rect">
            <a:avLst/>
          </a:prstGeom>
          <a:noFill/>
        </p:spPr>
      </p:pic>
      <p:sp>
        <p:nvSpPr>
          <p:cNvPr id="4" name="textruta 3"/>
          <p:cNvSpPr txBox="1"/>
          <p:nvPr/>
        </p:nvSpPr>
        <p:spPr>
          <a:xfrm>
            <a:off x="755576" y="47667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 smtClean="0"/>
              <a:t>Hela paketet</a:t>
            </a:r>
            <a:endParaRPr lang="sv-SE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arm4.staticflickr.com/3508/3895590793_79cc3415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3305175" cy="4762500"/>
          </a:xfrm>
          <a:prstGeom prst="rect">
            <a:avLst/>
          </a:prstGeom>
          <a:noFill/>
        </p:spPr>
      </p:pic>
      <p:sp>
        <p:nvSpPr>
          <p:cNvPr id="3" name="textruta 2"/>
          <p:cNvSpPr txBox="1"/>
          <p:nvPr/>
        </p:nvSpPr>
        <p:spPr>
          <a:xfrm>
            <a:off x="2411760" y="26064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 smtClean="0"/>
              <a:t>Inventering</a:t>
            </a:r>
            <a:endParaRPr lang="sv-SE" sz="5400" dirty="0"/>
          </a:p>
        </p:txBody>
      </p:sp>
      <p:sp>
        <p:nvSpPr>
          <p:cNvPr id="4" name="textruta 3"/>
          <p:cNvSpPr txBox="1"/>
          <p:nvPr/>
        </p:nvSpPr>
        <p:spPr>
          <a:xfrm>
            <a:off x="6084168" y="1556792"/>
            <a:ext cx="23042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Avdelning?</a:t>
            </a:r>
          </a:p>
          <a:p>
            <a:r>
              <a:rPr lang="sv-SE" sz="2800" dirty="0" smtClean="0"/>
              <a:t>Chef?</a:t>
            </a:r>
          </a:p>
          <a:p>
            <a:r>
              <a:rPr lang="sv-SE" sz="2800" dirty="0" smtClean="0"/>
              <a:t>Utbildning?</a:t>
            </a:r>
          </a:p>
          <a:p>
            <a:r>
              <a:rPr lang="sv-SE" sz="2800" dirty="0" smtClean="0"/>
              <a:t>Antal?</a:t>
            </a:r>
          </a:p>
          <a:p>
            <a:r>
              <a:rPr lang="sv-SE" sz="2800" dirty="0" smtClean="0"/>
              <a:t>Yrkeskategori?</a:t>
            </a:r>
          </a:p>
          <a:p>
            <a:r>
              <a:rPr lang="sv-SE" sz="2800" dirty="0" smtClean="0"/>
              <a:t>Omfattning?</a:t>
            </a:r>
          </a:p>
          <a:p>
            <a:r>
              <a:rPr lang="sv-SE" sz="2800" dirty="0" smtClean="0"/>
              <a:t>Prioritering?</a:t>
            </a:r>
            <a:endParaRPr lang="sv-S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http://farm6.staticflickr.com/5051/5436438473_301857a9a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189562" cy="345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/>
          <p:cNvSpPr txBox="1"/>
          <p:nvPr/>
        </p:nvSpPr>
        <p:spPr>
          <a:xfrm>
            <a:off x="2915816" y="404664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 smtClean="0"/>
              <a:t>Samordning</a:t>
            </a:r>
            <a:endParaRPr lang="sv-SE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899592" y="4797152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 smtClean="0"/>
              <a:t>Ta fram rätt utbildning och rätt genomförare</a:t>
            </a:r>
            <a:endParaRPr lang="sv-SE" sz="4400" dirty="0"/>
          </a:p>
        </p:txBody>
      </p:sp>
      <p:pic>
        <p:nvPicPr>
          <p:cNvPr id="33793" name="Picture 1" descr="L:\LC\Foto\KOKOS Parkhallen C Norrgård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5220452" cy="3758443"/>
          </a:xfrm>
          <a:prstGeom prst="rect">
            <a:avLst/>
          </a:prstGeom>
          <a:noFill/>
        </p:spPr>
      </p:pic>
      <p:sp>
        <p:nvSpPr>
          <p:cNvPr id="5" name="Rektangel 4"/>
          <p:cNvSpPr/>
          <p:nvPr/>
        </p:nvSpPr>
        <p:spPr>
          <a:xfrm>
            <a:off x="6156176" y="980728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Bara konsulter </a:t>
            </a:r>
          </a:p>
          <a:p>
            <a:r>
              <a:rPr lang="sv-SE" sz="2400" dirty="0" smtClean="0"/>
              <a:t>Enkel upphandling </a:t>
            </a:r>
          </a:p>
          <a:p>
            <a:r>
              <a:rPr lang="sv-SE" sz="2400" dirty="0" smtClean="0"/>
              <a:t>Referenstagning,  Full service</a:t>
            </a:r>
          </a:p>
          <a:p>
            <a:r>
              <a:rPr lang="sv-SE" sz="2400" dirty="0" smtClean="0"/>
              <a:t>Prisförhandla</a:t>
            </a:r>
          </a:p>
          <a:p>
            <a:r>
              <a:rPr lang="sv-SE" sz="2400" dirty="0" smtClean="0"/>
              <a:t>Pedagogiskt upplägg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1" name="Picture 11" descr="http://www.velodrom.se/bilder/sverigekarta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908720"/>
            <a:ext cx="2952328" cy="5821991"/>
          </a:xfrm>
          <a:prstGeom prst="rect">
            <a:avLst/>
          </a:prstGeom>
          <a:noFill/>
        </p:spPr>
      </p:pic>
      <p:sp>
        <p:nvSpPr>
          <p:cNvPr id="16" name="Höger 15"/>
          <p:cNvSpPr/>
          <p:nvPr/>
        </p:nvSpPr>
        <p:spPr>
          <a:xfrm>
            <a:off x="2627784" y="4725144"/>
            <a:ext cx="936104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755650" y="404813"/>
          <a:ext cx="18716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Photo Editor-foto" r:id="rId5" imgW="4904762" imgH="2629267" progId="">
                  <p:embed/>
                </p:oleObj>
              </mc:Choice>
              <mc:Fallback>
                <p:oleObj name="Photo Editor-foto" r:id="rId5" imgW="4904762" imgH="2629267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04813"/>
                        <a:ext cx="187166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467544" y="4077072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Öppen för alla -</a:t>
            </a:r>
          </a:p>
          <a:p>
            <a:r>
              <a:rPr lang="sv-SE" sz="2800" dirty="0" smtClean="0"/>
              <a:t>Erbjudandet går ut till alla i kommunerna via Intranätet. Restplatser säljs externt. Företag allt mer intresserade.    	</a:t>
            </a:r>
            <a:endParaRPr lang="sv-SE" sz="4400" dirty="0"/>
          </a:p>
        </p:txBody>
      </p:sp>
      <p:pic>
        <p:nvPicPr>
          <p:cNvPr id="6" name="Picture 15" descr="http://farm4.staticflickr.com/3176/3076111013_339b34a4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48680"/>
            <a:ext cx="3240360" cy="3320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http://farm2.staticflickr.com/1316/544252133_577b74033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64704"/>
            <a:ext cx="46805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ktangel 2"/>
          <p:cNvSpPr/>
          <p:nvPr/>
        </p:nvSpPr>
        <p:spPr>
          <a:xfrm>
            <a:off x="1043608" y="4581128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 smtClean="0"/>
              <a:t>Designad -</a:t>
            </a:r>
          </a:p>
          <a:p>
            <a:r>
              <a:rPr lang="sv-SE" sz="3200" dirty="0" smtClean="0"/>
              <a:t>Bara för en utvald grupp</a:t>
            </a:r>
            <a:endParaRPr lang="sv-S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043608" y="3861048"/>
            <a:ext cx="6912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Du bestämmer – Öppen eller designad. Vem som ska genomföra utbildningen. Hur den ska se ut. Vilka former – Ja, allt.</a:t>
            </a:r>
          </a:p>
          <a:p>
            <a:r>
              <a:rPr lang="sv-SE" sz="3200" dirty="0" smtClean="0"/>
              <a:t>Vi är nöjda när du är nöjd.</a:t>
            </a:r>
            <a:endParaRPr lang="sv-SE" sz="3200" dirty="0"/>
          </a:p>
        </p:txBody>
      </p:sp>
      <p:pic>
        <p:nvPicPr>
          <p:cNvPr id="4" name="Bildobjekt 3" descr="http://farm4.staticflickr.com/3442/3233007461_5b4c2d1a9d_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5956920" cy="296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467544" y="260649"/>
            <a:ext cx="8424936" cy="597666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Wordutbildning Bas 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Excelutbildningar bas och fortsättning 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SBA-utbildning </a:t>
            </a:r>
            <a:endParaRPr lang="sv-SE" sz="1400" dirty="0" smtClean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Medieträning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PowerPoint bas och kortkurs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Presentationsteknik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C-körkort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Värme- och ventilationsteknik för fastighetsskötare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Ecodriving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Motorsågskörkort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Föreståndare brandfarlig vara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Praktisk elutbildning för fastighetsskötare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Brandskyddsombud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Engelska för teknikavdelningar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Ekonomi för chefer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sz="1400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ESA-Elsäkerhetsanvisningar</a:t>
            </a:r>
            <a:endParaRPr lang="sv-SE" sz="1400" dirty="0" smtClean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Anläggningsskötare –brandlarm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Projektledning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Ledarforum </a:t>
            </a:r>
            <a:r>
              <a:rPr lang="sv-SE" sz="1400" dirty="0">
                <a:latin typeface="Verdana" pitchFamily="34" charset="0"/>
                <a:ea typeface="Times New Roman" pitchFamily="18" charset="0"/>
                <a:cs typeface="Arial" pitchFamily="34" charset="0"/>
              </a:rPr>
              <a:t>för alla kommunala chefer i Arvika. Fyra per år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Ekonomi för styrelsemedlemmar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Hjärt- lungräddning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Utvecklingssamtal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Boverkets byggregler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Arbete på väg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Fastighetsskötsel - Energi och inomhusklimat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Nya Ledare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Energieffektivisering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Ekonomi  för Arvika Teknik AB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Sky-lift</a:t>
            </a:r>
            <a:endParaRPr lang="sv-SE" sz="1400" dirty="0" smtClean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Kundvård/Kundbemötande</a:t>
            </a:r>
          </a:p>
          <a:p>
            <a:pPr lvl="0">
              <a:lnSpc>
                <a:spcPct val="150000"/>
              </a:lnSpc>
            </a:pPr>
            <a:r>
              <a:rPr lang="sv-SE" sz="2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Vi har gjort 145 utbildningar 2009-2013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755576" y="321297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Är det här något för er organisation?</a:t>
            </a:r>
          </a:p>
          <a:p>
            <a:pPr>
              <a:spcBef>
                <a:spcPct val="50000"/>
              </a:spcBef>
            </a:pP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Hur går det nu?</a:t>
            </a:r>
          </a:p>
          <a:p>
            <a:pPr>
              <a:spcBef>
                <a:spcPct val="50000"/>
              </a:spcBef>
            </a:pP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Kan det bli bättre? Hur?</a:t>
            </a:r>
          </a:p>
        </p:txBody>
      </p:sp>
      <p:pic>
        <p:nvPicPr>
          <p:cNvPr id="57346" name="Picture 2" descr="http://www.metrojobb.se/image/get?id=51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4048125" cy="2343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555776" y="47667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 smtClean="0"/>
              <a:t>Är vi bra?  Ja!</a:t>
            </a:r>
            <a:endParaRPr lang="sv-SE" sz="4800" dirty="0"/>
          </a:p>
        </p:txBody>
      </p:sp>
      <p:sp>
        <p:nvSpPr>
          <p:cNvPr id="6" name="Rektangel 5"/>
          <p:cNvSpPr/>
          <p:nvPr/>
        </p:nvSpPr>
        <p:spPr>
          <a:xfrm>
            <a:off x="1763688" y="4293096"/>
            <a:ext cx="5760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Medelvärdet vid utvärdering för alla utbildningar är drygt 6,45 på en 7-gradig skala. </a:t>
            </a:r>
          </a:p>
        </p:txBody>
      </p:sp>
      <p:pic>
        <p:nvPicPr>
          <p:cNvPr id="27650" name="Picture 2" descr="http://cdn01.nyheter24.se/6b9ceffa0802021d01/old/2011/11/15/BBGE2512Sk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340768"/>
            <a:ext cx="4895850" cy="27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arm4.staticflickr.com/3144/3613809468_19fe9e5b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4981120" cy="581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187624" y="62068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99592" y="764704"/>
            <a:ext cx="734481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800" dirty="0"/>
              <a:t>Kommunernas kostnad tom. augusti </a:t>
            </a:r>
            <a:r>
              <a:rPr lang="sv-SE" sz="2800" dirty="0" smtClean="0"/>
              <a:t>2013</a:t>
            </a:r>
            <a:endParaRPr lang="sv-SE" sz="2800" dirty="0"/>
          </a:p>
          <a:p>
            <a:r>
              <a:rPr lang="sv-SE" sz="3200" dirty="0" smtClean="0"/>
              <a:t>4</a:t>
            </a:r>
            <a:r>
              <a:rPr lang="sv-SE" sz="3200" dirty="0"/>
              <a:t> 728 000</a:t>
            </a:r>
            <a:r>
              <a:rPr lang="sv-SE" sz="3200" dirty="0" smtClean="0"/>
              <a:t>:-</a:t>
            </a:r>
            <a:endParaRPr lang="sv-SE" sz="3200" dirty="0"/>
          </a:p>
          <a:p>
            <a:endParaRPr lang="sv-SE" sz="3200" dirty="0"/>
          </a:p>
          <a:p>
            <a:r>
              <a:rPr lang="sv-SE" sz="2800" dirty="0"/>
              <a:t>Priset externt till lägsta pris är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3200" dirty="0" smtClean="0"/>
              <a:t>8 381 000: - </a:t>
            </a:r>
            <a:r>
              <a:rPr kumimoji="0" lang="sv-S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  <a:hlinkClick r:id="rId2"/>
              </a:rPr>
              <a:t>www.utbildning.se</a:t>
            </a:r>
            <a:r>
              <a:rPr kumimoji="0" lang="sv-S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eller </a:t>
            </a:r>
            <a:r>
              <a:rPr kumimoji="0" lang="sv-S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  <a:hlinkClick r:id="rId3"/>
              </a:rPr>
              <a:t>www.google.com</a:t>
            </a:r>
            <a:endParaRPr kumimoji="0" lang="sv-SE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800" dirty="0"/>
              <a:t>Totalt har kurskostnaderna för kommunen blivit </a:t>
            </a:r>
            <a:r>
              <a:rPr lang="sv-SE" sz="3200" dirty="0" smtClean="0"/>
              <a:t>3 653 000:- </a:t>
            </a:r>
            <a:r>
              <a:rPr lang="sv-SE" sz="2800" dirty="0"/>
              <a:t>lägre.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63688" y="1628800"/>
            <a:ext cx="5526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v-S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Till detta kommer besparingar av kostnader</a:t>
            </a:r>
            <a:r>
              <a:rPr kumimoji="0" lang="sv-S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v-S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för resor, hotell, traktamente och arbetstid för chefer och deltagare vid externa utbildningar.</a:t>
            </a:r>
            <a:endParaRPr kumimoji="0" lang="sv-SE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691680" y="836712"/>
            <a:ext cx="60486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Arbetsgruppen</a:t>
            </a:r>
          </a:p>
          <a:p>
            <a:endParaRPr lang="sv-SE" sz="2400" dirty="0"/>
          </a:p>
          <a:p>
            <a:r>
              <a:rPr lang="sv-SE" sz="2400" dirty="0" smtClean="0"/>
              <a:t>Gunilla Nilsson, Ann-Louise Andersson, Per-Joel </a:t>
            </a:r>
            <a:r>
              <a:rPr lang="sv-SE" sz="2400" dirty="0" err="1" smtClean="0"/>
              <a:t>Sewelen</a:t>
            </a:r>
            <a:r>
              <a:rPr lang="sv-SE" sz="2400" dirty="0" smtClean="0"/>
              <a:t> – Arvika kommun</a:t>
            </a:r>
          </a:p>
          <a:p>
            <a:endParaRPr lang="sv-SE" sz="2400" dirty="0" smtClean="0"/>
          </a:p>
          <a:p>
            <a:r>
              <a:rPr lang="sv-SE" sz="2400" dirty="0" smtClean="0"/>
              <a:t>Mikael Engstig, Anders Norrby - Arvikas bolag</a:t>
            </a:r>
          </a:p>
          <a:p>
            <a:endParaRPr lang="sv-SE" sz="2400" dirty="0"/>
          </a:p>
          <a:p>
            <a:r>
              <a:rPr lang="sv-SE" sz="2400" dirty="0" smtClean="0"/>
              <a:t>Hans Engström, Elisabet Björklund och Jan-Erik Eriksson – Eda kommun</a:t>
            </a:r>
          </a:p>
          <a:p>
            <a:endParaRPr lang="sv-SE" sz="2400" dirty="0" smtClean="0"/>
          </a:p>
          <a:p>
            <a:r>
              <a:rPr lang="sv-SE" sz="2400" dirty="0" smtClean="0"/>
              <a:t>Lasse Hägglund, Eva Rydén- ANC</a:t>
            </a:r>
            <a:endParaRPr lang="sv-SE" sz="2400" dirty="0"/>
          </a:p>
          <a:p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779838" y="333375"/>
            <a:ext cx="43910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sv-SE" sz="3600" b="1">
                <a:latin typeface="Verdana" pitchFamily="34" charset="0"/>
              </a:rPr>
              <a:t>Arvika kommun</a:t>
            </a:r>
          </a:p>
        </p:txBody>
      </p:sp>
      <p:pic>
        <p:nvPicPr>
          <p:cNvPr id="3076" name="Picture 4" descr="ak1-red kopi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700213"/>
            <a:ext cx="7213600" cy="4552950"/>
          </a:xfrm>
          <a:prstGeom prst="rect">
            <a:avLst/>
          </a:prstGeom>
          <a:noFill/>
        </p:spPr>
      </p:pic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755650" y="404813"/>
          <a:ext cx="18716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Photo Editor-foto" r:id="rId5" imgW="4904762" imgH="2629267" progId="">
                  <p:embed/>
                </p:oleObj>
              </mc:Choice>
              <mc:Fallback>
                <p:oleObj name="Photo Editor-foto" r:id="rId5" imgW="4904762" imgH="262926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04813"/>
                        <a:ext cx="187166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k1-red kopi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700808"/>
            <a:ext cx="7213600" cy="455295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27784" y="1628800"/>
            <a:ext cx="3934172" cy="3240360"/>
          </a:xfrm>
          <a:prstGeom prst="rect">
            <a:avLst/>
          </a:prstGeom>
          <a:solidFill>
            <a:srgbClr val="FFFFFF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KOKOS</a:t>
            </a:r>
            <a:endParaRPr kumimoji="0" lang="sv-SE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Kompetensutveckling 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kommunsamverkan,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Arvika/Eda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4211960" y="537321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Kontakt: Lasse Hägglund </a:t>
            </a:r>
          </a:p>
          <a:p>
            <a:r>
              <a:rPr lang="sv-SE" dirty="0" smtClean="0">
                <a:hlinkClick r:id="rId2"/>
              </a:rPr>
              <a:t>lasse.hagglund@aanc.se</a:t>
            </a:r>
            <a:r>
              <a:rPr lang="sv-SE" dirty="0" smtClean="0"/>
              <a:t>  Tel: 070-52 12 191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Picture 9" descr="oversvammning.jpg">
            <a:hlinkClick r:id="rId2" tooltip="oversvammning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4467767" cy="2520280"/>
          </a:xfrm>
          <a:prstGeom prst="rect">
            <a:avLst/>
          </a:prstGeom>
          <a:noFill/>
        </p:spPr>
      </p:pic>
      <p:pic>
        <p:nvPicPr>
          <p:cNvPr id="59394" name="Picture 2" descr="http://www3.volvo.com/investors/finrep/ar11/eng/developmentnorthame/pops/flash/s10-27_2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4704"/>
            <a:ext cx="7105417" cy="2862254"/>
          </a:xfrm>
          <a:prstGeom prst="rect">
            <a:avLst/>
          </a:prstGeom>
          <a:noFill/>
        </p:spPr>
      </p:pic>
      <p:pic>
        <p:nvPicPr>
          <p:cNvPr id="59398" name="Picture 6" descr="http://cdn-00.rockfoto.nu/imagesbig/20040219_000200_9462310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2492896"/>
            <a:ext cx="3895725" cy="257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3337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v-SE" sz="3200" dirty="0"/>
              <a:t>			</a:t>
            </a: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Välkommen </a:t>
            </a: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till </a:t>
            </a:r>
            <a:b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			Arvika Näringslivscentrum</a:t>
            </a:r>
          </a:p>
        </p:txBody>
      </p:sp>
      <p:pic>
        <p:nvPicPr>
          <p:cNvPr id="15363" name="Picture 3" descr="TJEJ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00338" y="1557338"/>
            <a:ext cx="3355975" cy="5040312"/>
          </a:xfrm>
          <a:noFill/>
          <a:ln/>
        </p:spPr>
      </p:pic>
      <p:graphicFrame>
        <p:nvGraphicFramePr>
          <p:cNvPr id="1536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755650" y="404813"/>
          <a:ext cx="18716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-foto" r:id="rId4" imgW="4904762" imgH="2629267" progId="">
                  <p:embed/>
                </p:oleObj>
              </mc:Choice>
              <mc:Fallback>
                <p:oleObj name="Photo Editor-foto" r:id="rId4" imgW="4904762" imgH="262926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04813"/>
                        <a:ext cx="187166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SCF0024 ko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549275"/>
            <a:ext cx="57610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755650" y="404813"/>
          <a:ext cx="18716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Photo Editor-foto" r:id="rId4" imgW="4904762" imgH="2629267" progId="">
                  <p:embed/>
                </p:oleObj>
              </mc:Choice>
              <mc:Fallback>
                <p:oleObj name="Photo Editor-foto" r:id="rId4" imgW="4904762" imgH="2629267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04813"/>
                        <a:ext cx="187166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LC\Foto\Exteriör\ANC med e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708920"/>
            <a:ext cx="5005111" cy="3528392"/>
          </a:xfrm>
          <a:prstGeom prst="rect">
            <a:avLst/>
          </a:prstGeom>
          <a:noFill/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11560" y="476672"/>
          <a:ext cx="190500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hoto Editor-foto" r:id="rId4" imgW="4904762" imgH="2629267" progId="">
                  <p:embed/>
                </p:oleObj>
              </mc:Choice>
              <mc:Fallback>
                <p:oleObj name="Photo Editor-foto" r:id="rId4" imgW="4904762" imgH="262926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76672"/>
                        <a:ext cx="190500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3347864" y="548680"/>
            <a:ext cx="3671912" cy="38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Uppdrag</a:t>
            </a:r>
            <a:endParaRPr lang="sv-SE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Förädla huset och hyr ut </a:t>
            </a:r>
          </a:p>
          <a:p>
            <a:pPr>
              <a:spcBef>
                <a:spcPct val="50000"/>
              </a:spcBef>
            </a:pPr>
            <a:r>
              <a:rPr 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Utbilda mot arbetslivet</a:t>
            </a:r>
          </a:p>
          <a:p>
            <a:pPr>
              <a:spcBef>
                <a:spcPct val="50000"/>
              </a:spcBef>
            </a:pPr>
            <a:r>
              <a:rPr 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Stöd företagande</a:t>
            </a:r>
          </a:p>
          <a:p>
            <a:pPr>
              <a:spcBef>
                <a:spcPct val="50000"/>
              </a:spcBef>
            </a:pPr>
            <a:endParaRPr lang="sv-SE" sz="4000" b="1" dirty="0" smtClean="0"/>
          </a:p>
          <a:p>
            <a:pPr>
              <a:spcBef>
                <a:spcPct val="50000"/>
              </a:spcBef>
            </a:pPr>
            <a:endParaRPr lang="sv-SE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3"/>
          <p:cNvSpPr txBox="1">
            <a:spLocks noChangeArrowheads="1"/>
          </p:cNvSpPr>
          <p:nvPr/>
        </p:nvSpPr>
        <p:spPr bwMode="auto">
          <a:xfrm>
            <a:off x="2843808" y="260648"/>
            <a:ext cx="5328592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Mandatet</a:t>
            </a:r>
          </a:p>
          <a:p>
            <a:pPr>
              <a:spcBef>
                <a:spcPct val="50000"/>
              </a:spcBef>
            </a:pPr>
            <a:r>
              <a:rPr 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Tydligt uppdrag:                                              Vi ska inventera och tillgodose arbetslivets behov av kompetens</a:t>
            </a:r>
          </a:p>
          <a:p>
            <a:pPr>
              <a:spcBef>
                <a:spcPct val="50000"/>
              </a:spcBef>
            </a:pPr>
            <a:r>
              <a:rPr 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Legitimitet:                                                       Vi är viktiga, trovärdiga och självklara</a:t>
            </a:r>
          </a:p>
          <a:p>
            <a:pPr>
              <a:spcBef>
                <a:spcPct val="50000"/>
              </a:spcBef>
            </a:pPr>
            <a:r>
              <a:rPr 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Ekonomi:                                                Vi har ett företagstänk</a:t>
            </a:r>
          </a:p>
          <a:p>
            <a:pPr>
              <a:spcBef>
                <a:spcPct val="50000"/>
              </a:spcBef>
            </a:pPr>
            <a:endParaRPr lang="sv-SE" sz="4000" b="1" dirty="0"/>
          </a:p>
          <a:p>
            <a:pPr>
              <a:spcBef>
                <a:spcPct val="50000"/>
              </a:spcBef>
            </a:pPr>
            <a:endParaRPr lang="sv-SE" sz="4000" b="1" dirty="0" smtClean="0"/>
          </a:p>
          <a:p>
            <a:pPr>
              <a:spcBef>
                <a:spcPct val="50000"/>
              </a:spcBef>
            </a:pPr>
            <a:endParaRPr lang="sv-SE" sz="4000" b="1" dirty="0"/>
          </a:p>
        </p:txBody>
      </p:sp>
      <p:pic>
        <p:nvPicPr>
          <p:cNvPr id="4098" name="Picture 2" descr="http://farm4.staticflickr.com/3682/9619064272_9dcfb9ed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501008"/>
            <a:ext cx="4474468" cy="2979997"/>
          </a:xfrm>
          <a:prstGeom prst="rect">
            <a:avLst/>
          </a:prstGeom>
          <a:noFill/>
        </p:spPr>
      </p:pic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11188" y="476250"/>
          <a:ext cx="190500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hoto Editor-foto" r:id="rId4" imgW="4904762" imgH="2629267" progId="">
                  <p:embed/>
                </p:oleObj>
              </mc:Choice>
              <mc:Fallback>
                <p:oleObj name="Photo Editor-foto" r:id="rId4" imgW="4904762" imgH="262926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76250"/>
                        <a:ext cx="190500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331640" y="3212976"/>
            <a:ext cx="849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Vilket uppdrag har din organisation?</a:t>
            </a:r>
          </a:p>
          <a:p>
            <a:pPr>
              <a:spcBef>
                <a:spcPct val="50000"/>
              </a:spcBef>
            </a:pPr>
            <a:endParaRPr lang="sv-SE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6322" name="Picture 2" descr="http://www.metrojobb.se/image/get?id=51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76672"/>
            <a:ext cx="4048125" cy="2343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562</Words>
  <Application>Microsoft Office PowerPoint</Application>
  <PresentationFormat>Bildspel på skärmen (4:3)</PresentationFormat>
  <Paragraphs>176</Paragraphs>
  <Slides>30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2" baseType="lpstr">
      <vt:lpstr>Office-tema</vt:lpstr>
      <vt:lpstr>Photo Editor-foto</vt:lpstr>
      <vt:lpstr>Säröhus 2 april 2014</vt:lpstr>
      <vt:lpstr>PowerPoint-presentation</vt:lpstr>
      <vt:lpstr>PowerPoint-presentation</vt:lpstr>
      <vt:lpstr>PowerPoint-presentation</vt:lpstr>
      <vt:lpstr>   Välkommen till     Arvika Näringslivscentrum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    Arvika Näringslivscentrum</dc:title>
  <dc:creator>Lasse Hägglund</dc:creator>
  <cp:lastModifiedBy>N4F6KMS</cp:lastModifiedBy>
  <cp:revision>10</cp:revision>
  <dcterms:created xsi:type="dcterms:W3CDTF">2014-02-06T09:49:12Z</dcterms:created>
  <dcterms:modified xsi:type="dcterms:W3CDTF">2014-04-02T06:38:23Z</dcterms:modified>
</cp:coreProperties>
</file>