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74" r:id="rId3"/>
    <p:sldId id="271" r:id="rId4"/>
    <p:sldId id="272" r:id="rId5"/>
    <p:sldId id="256" r:id="rId6"/>
    <p:sldId id="269" r:id="rId7"/>
    <p:sldId id="264" r:id="rId8"/>
    <p:sldId id="257" r:id="rId9"/>
    <p:sldId id="266" r:id="rId10"/>
    <p:sldId id="267" r:id="rId11"/>
    <p:sldId id="259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3F540-BF4D-4C7D-B37E-0475B7370942}" type="doc">
      <dgm:prSet loTypeId="urn:microsoft.com/office/officeart/2005/8/layout/radial6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sv-SE"/>
        </a:p>
      </dgm:t>
    </dgm:pt>
    <dgm:pt modelId="{972B9E55-4473-4050-831A-F6126BEA4709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1400" b="1" dirty="0" smtClean="0"/>
            <a:t>Samordnings-gruppens deltagare</a:t>
          </a:r>
        </a:p>
        <a:p>
          <a:r>
            <a:rPr lang="sv-SE" sz="1400" b="1" dirty="0" smtClean="0"/>
            <a:t>2014</a:t>
          </a:r>
          <a:endParaRPr lang="sv-SE" sz="1400" b="1" dirty="0"/>
        </a:p>
      </dgm:t>
    </dgm:pt>
    <dgm:pt modelId="{52E898A3-836D-408C-B713-5F2B4B10AF3C}" type="parTrans" cxnId="{AB93D642-ADF0-4818-B03F-8A1DAB131D12}">
      <dgm:prSet/>
      <dgm:spPr/>
      <dgm:t>
        <a:bodyPr/>
        <a:lstStyle/>
        <a:p>
          <a:endParaRPr lang="sv-SE" sz="2000"/>
        </a:p>
      </dgm:t>
    </dgm:pt>
    <dgm:pt modelId="{F72904DA-1E3D-44F4-9C18-FBD58616B3D9}" type="sibTrans" cxnId="{AB93D642-ADF0-4818-B03F-8A1DAB131D12}">
      <dgm:prSet/>
      <dgm:spPr/>
      <dgm:t>
        <a:bodyPr/>
        <a:lstStyle/>
        <a:p>
          <a:endParaRPr lang="sv-SE" sz="2000"/>
        </a:p>
      </dgm:t>
    </dgm:pt>
    <dgm:pt modelId="{4F20AD9F-2661-4D79-B12F-1FFD69EFE5A2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000" dirty="0" smtClean="0"/>
        </a:p>
        <a:p>
          <a:r>
            <a:rPr lang="sv-SE" sz="1000" dirty="0" smtClean="0"/>
            <a:t>SKL</a:t>
          </a:r>
        </a:p>
        <a:p>
          <a:r>
            <a:rPr lang="sv-SE" sz="1000" dirty="0" smtClean="0"/>
            <a:t>Mats Söderberg</a:t>
          </a:r>
        </a:p>
        <a:p>
          <a:r>
            <a:rPr lang="sv-SE" sz="1000" dirty="0" smtClean="0"/>
            <a:t>Ylva Sundholm </a:t>
          </a:r>
          <a:br>
            <a:rPr lang="sv-SE" sz="1000" dirty="0" smtClean="0"/>
          </a:br>
          <a:endParaRPr lang="sv-SE" sz="1000" dirty="0"/>
        </a:p>
      </dgm:t>
    </dgm:pt>
    <dgm:pt modelId="{6320A4CC-6A9D-4603-90DB-0D5624005F82}" type="parTrans" cxnId="{A1156337-6183-4854-A047-0C01AE8FE973}">
      <dgm:prSet/>
      <dgm:spPr/>
      <dgm:t>
        <a:bodyPr/>
        <a:lstStyle/>
        <a:p>
          <a:endParaRPr lang="sv-SE" sz="2000"/>
        </a:p>
      </dgm:t>
    </dgm:pt>
    <dgm:pt modelId="{EA653EA2-B74C-44B0-B62A-C75993E6FBD1}" type="sibTrans" cxnId="{A1156337-6183-4854-A047-0C01AE8FE973}">
      <dgm:prSet/>
      <dgm:spPr/>
      <dgm:t>
        <a:bodyPr/>
        <a:lstStyle/>
        <a:p>
          <a:endParaRPr lang="sv-SE" sz="2000"/>
        </a:p>
      </dgm:t>
    </dgm:pt>
    <dgm:pt modelId="{6E88FA93-D1AD-4DBF-8831-F8C8A21970E7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000" dirty="0" smtClean="0"/>
        </a:p>
        <a:p>
          <a:r>
            <a:rPr lang="sv-SE" sz="1000" dirty="0" smtClean="0"/>
            <a:t>Tillväxt-verket</a:t>
          </a:r>
        </a:p>
        <a:p>
          <a:r>
            <a:rPr lang="sv-SE" sz="1000" dirty="0" smtClean="0"/>
            <a:t>Monika Kväl</a:t>
          </a:r>
        </a:p>
        <a:p>
          <a:r>
            <a:rPr lang="sv-SE" sz="1000" dirty="0" smtClean="0"/>
            <a:t>Örjan Johansson</a:t>
          </a:r>
          <a:br>
            <a:rPr lang="sv-SE" sz="1000" dirty="0" smtClean="0"/>
          </a:br>
          <a:endParaRPr lang="sv-SE" sz="1000" dirty="0"/>
        </a:p>
      </dgm:t>
    </dgm:pt>
    <dgm:pt modelId="{3E5AF30A-509F-48C8-94EB-2BC5B8D40EA7}" type="parTrans" cxnId="{7D23FFFB-3EE5-473B-9519-02F50D1B5853}">
      <dgm:prSet/>
      <dgm:spPr/>
      <dgm:t>
        <a:bodyPr/>
        <a:lstStyle/>
        <a:p>
          <a:endParaRPr lang="sv-SE" sz="2000"/>
        </a:p>
      </dgm:t>
    </dgm:pt>
    <dgm:pt modelId="{704D6D57-AE9D-4528-940B-D313118FBB5B}" type="sibTrans" cxnId="{7D23FFFB-3EE5-473B-9519-02F50D1B5853}">
      <dgm:prSet/>
      <dgm:spPr/>
      <dgm:t>
        <a:bodyPr/>
        <a:lstStyle/>
        <a:p>
          <a:endParaRPr lang="sv-SE" sz="2000"/>
        </a:p>
      </dgm:t>
    </dgm:pt>
    <dgm:pt modelId="{A51A5895-01B2-499F-9EBB-E572BB3995FE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200" dirty="0" smtClean="0"/>
        </a:p>
        <a:p>
          <a:r>
            <a:rPr lang="sv-SE" sz="1000" dirty="0" err="1" smtClean="0"/>
            <a:t>Departe</a:t>
          </a:r>
          <a:r>
            <a:rPr lang="sv-SE" sz="1000" dirty="0" smtClean="0"/>
            <a:t>-ment</a:t>
          </a:r>
        </a:p>
        <a:p>
          <a:r>
            <a:rPr lang="sv-SE" sz="1000" dirty="0" smtClean="0"/>
            <a:t>Carl-Johan Klint</a:t>
          </a:r>
          <a:endParaRPr lang="sv-SE" sz="1200" dirty="0" smtClean="0"/>
        </a:p>
        <a:p>
          <a:endParaRPr lang="sv-SE" sz="1200" dirty="0"/>
        </a:p>
      </dgm:t>
    </dgm:pt>
    <dgm:pt modelId="{6B3CC442-C47F-46A0-8FB7-6FE733A06B6B}" type="parTrans" cxnId="{602EAC89-7666-467F-92B2-20FA738BE7D9}">
      <dgm:prSet/>
      <dgm:spPr/>
      <dgm:t>
        <a:bodyPr/>
        <a:lstStyle/>
        <a:p>
          <a:endParaRPr lang="sv-SE" sz="2000"/>
        </a:p>
      </dgm:t>
    </dgm:pt>
    <dgm:pt modelId="{1BBCF50C-0596-4B1A-B828-29579BE8462F}" type="sibTrans" cxnId="{602EAC89-7666-467F-92B2-20FA738BE7D9}">
      <dgm:prSet/>
      <dgm:spPr/>
      <dgm:t>
        <a:bodyPr/>
        <a:lstStyle/>
        <a:p>
          <a:endParaRPr lang="sv-SE" sz="2000"/>
        </a:p>
      </dgm:t>
    </dgm:pt>
    <dgm:pt modelId="{561237C5-3FD4-49E8-812D-F24E649F994C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1000" dirty="0" err="1" smtClean="0"/>
            <a:t>Reglab</a:t>
          </a:r>
          <a:endParaRPr lang="sv-SE" sz="1000" dirty="0" smtClean="0"/>
        </a:p>
        <a:p>
          <a:r>
            <a:rPr lang="sv-SE" sz="1000" dirty="0" smtClean="0"/>
            <a:t>Diana Unander Nordle</a:t>
          </a:r>
        </a:p>
        <a:p>
          <a:r>
            <a:rPr lang="sv-SE" sz="1000" dirty="0" smtClean="0"/>
            <a:t>Karin Botås</a:t>
          </a:r>
        </a:p>
      </dgm:t>
    </dgm:pt>
    <dgm:pt modelId="{FAA0DD78-A2A7-43C4-9742-1D7A587E3725}" type="sibTrans" cxnId="{B7330967-A79C-42E6-8750-57AD9F61D226}">
      <dgm:prSet/>
      <dgm:spPr/>
      <dgm:t>
        <a:bodyPr/>
        <a:lstStyle/>
        <a:p>
          <a:endParaRPr lang="sv-SE" sz="2000"/>
        </a:p>
      </dgm:t>
    </dgm:pt>
    <dgm:pt modelId="{8A371F77-F29C-42AC-86CD-714B8D8FDD2D}" type="parTrans" cxnId="{B7330967-A79C-42E6-8750-57AD9F61D226}">
      <dgm:prSet/>
      <dgm:spPr/>
      <dgm:t>
        <a:bodyPr/>
        <a:lstStyle/>
        <a:p>
          <a:endParaRPr lang="sv-SE" sz="2000"/>
        </a:p>
      </dgm:t>
    </dgm:pt>
    <dgm:pt modelId="{2C02774A-6EEC-48E2-9332-E5B966AB1DE6}" type="pres">
      <dgm:prSet presAssocID="{70A3F540-BF4D-4C7D-B37E-0475B73709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DC8E92D-04CD-4458-A245-1A6C35CF8433}" type="pres">
      <dgm:prSet presAssocID="{972B9E55-4473-4050-831A-F6126BEA4709}" presName="centerShape" presStyleLbl="node0" presStyleIdx="0" presStyleCnt="1"/>
      <dgm:spPr/>
      <dgm:t>
        <a:bodyPr/>
        <a:lstStyle/>
        <a:p>
          <a:endParaRPr lang="sv-SE"/>
        </a:p>
      </dgm:t>
    </dgm:pt>
    <dgm:pt modelId="{394578FF-6D39-4AB7-A4D3-611CF8802F88}" type="pres">
      <dgm:prSet presAssocID="{561237C5-3FD4-49E8-812D-F24E649F99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486BC28-CEA0-468B-A081-17898E2B02C6}" type="pres">
      <dgm:prSet presAssocID="{561237C5-3FD4-49E8-812D-F24E649F994C}" presName="dummy" presStyleCnt="0"/>
      <dgm:spPr/>
      <dgm:t>
        <a:bodyPr/>
        <a:lstStyle/>
        <a:p>
          <a:endParaRPr lang="sv-SE"/>
        </a:p>
      </dgm:t>
    </dgm:pt>
    <dgm:pt modelId="{03879C84-EAC1-45C4-9C1C-134AC80B1E8B}" type="pres">
      <dgm:prSet presAssocID="{FAA0DD78-A2A7-43C4-9742-1D7A587E3725}" presName="sibTrans" presStyleLbl="sibTrans2D1" presStyleIdx="0" presStyleCnt="4"/>
      <dgm:spPr/>
      <dgm:t>
        <a:bodyPr/>
        <a:lstStyle/>
        <a:p>
          <a:endParaRPr lang="sv-SE"/>
        </a:p>
      </dgm:t>
    </dgm:pt>
    <dgm:pt modelId="{BA1AF66A-E546-49C1-A3D8-5AF59DBDCD20}" type="pres">
      <dgm:prSet presAssocID="{4F20AD9F-2661-4D79-B12F-1FFD69EFE5A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62F2EA3-BB55-464C-9227-8555B28F5DF8}" type="pres">
      <dgm:prSet presAssocID="{4F20AD9F-2661-4D79-B12F-1FFD69EFE5A2}" presName="dummy" presStyleCnt="0"/>
      <dgm:spPr/>
      <dgm:t>
        <a:bodyPr/>
        <a:lstStyle/>
        <a:p>
          <a:endParaRPr lang="sv-SE"/>
        </a:p>
      </dgm:t>
    </dgm:pt>
    <dgm:pt modelId="{7AFDBE3E-B964-42E6-A77D-4E9BD87116C8}" type="pres">
      <dgm:prSet presAssocID="{EA653EA2-B74C-44B0-B62A-C75993E6FBD1}" presName="sibTrans" presStyleLbl="sibTrans2D1" presStyleIdx="1" presStyleCnt="4"/>
      <dgm:spPr/>
      <dgm:t>
        <a:bodyPr/>
        <a:lstStyle/>
        <a:p>
          <a:endParaRPr lang="sv-SE"/>
        </a:p>
      </dgm:t>
    </dgm:pt>
    <dgm:pt modelId="{0BA3EBD0-25A2-4499-9599-057C412FAFFA}" type="pres">
      <dgm:prSet presAssocID="{6E88FA93-D1AD-4DBF-8831-F8C8A21970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D43C4CC-BF39-4CC0-8248-CAA7B107D7C2}" type="pres">
      <dgm:prSet presAssocID="{6E88FA93-D1AD-4DBF-8831-F8C8A21970E7}" presName="dummy" presStyleCnt="0"/>
      <dgm:spPr/>
      <dgm:t>
        <a:bodyPr/>
        <a:lstStyle/>
        <a:p>
          <a:endParaRPr lang="sv-SE"/>
        </a:p>
      </dgm:t>
    </dgm:pt>
    <dgm:pt modelId="{D099D570-C8ED-4BD3-B06C-232A42C8DDD5}" type="pres">
      <dgm:prSet presAssocID="{704D6D57-AE9D-4528-940B-D313118FBB5B}" presName="sibTrans" presStyleLbl="sibTrans2D1" presStyleIdx="2" presStyleCnt="4"/>
      <dgm:spPr/>
      <dgm:t>
        <a:bodyPr/>
        <a:lstStyle/>
        <a:p>
          <a:endParaRPr lang="sv-SE"/>
        </a:p>
      </dgm:t>
    </dgm:pt>
    <dgm:pt modelId="{2F059AC0-C93B-4FD4-817B-703491DA7497}" type="pres">
      <dgm:prSet presAssocID="{A51A5895-01B2-499F-9EBB-E572BB3995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5ED33AB-192A-4C6F-A94E-DE068A94ABE1}" type="pres">
      <dgm:prSet presAssocID="{A51A5895-01B2-499F-9EBB-E572BB3995FE}" presName="dummy" presStyleCnt="0"/>
      <dgm:spPr/>
      <dgm:t>
        <a:bodyPr/>
        <a:lstStyle/>
        <a:p>
          <a:endParaRPr lang="sv-SE"/>
        </a:p>
      </dgm:t>
    </dgm:pt>
    <dgm:pt modelId="{2C141AD5-B32B-4406-AC88-2AEF5BA7B29E}" type="pres">
      <dgm:prSet presAssocID="{1BBCF50C-0596-4B1A-B828-29579BE8462F}" presName="sibTrans" presStyleLbl="sibTrans2D1" presStyleIdx="3" presStyleCnt="4"/>
      <dgm:spPr/>
      <dgm:t>
        <a:bodyPr/>
        <a:lstStyle/>
        <a:p>
          <a:endParaRPr lang="sv-SE"/>
        </a:p>
      </dgm:t>
    </dgm:pt>
  </dgm:ptLst>
  <dgm:cxnLst>
    <dgm:cxn modelId="{9138C558-BC03-4EC5-B702-BD6651BF3B69}" type="presOf" srcId="{A51A5895-01B2-499F-9EBB-E572BB3995FE}" destId="{2F059AC0-C93B-4FD4-817B-703491DA7497}" srcOrd="0" destOrd="0" presId="urn:microsoft.com/office/officeart/2005/8/layout/radial6"/>
    <dgm:cxn modelId="{E973A972-BDF3-451C-A787-D105661D3FDE}" type="presOf" srcId="{972B9E55-4473-4050-831A-F6126BEA4709}" destId="{BDC8E92D-04CD-4458-A245-1A6C35CF8433}" srcOrd="0" destOrd="0" presId="urn:microsoft.com/office/officeart/2005/8/layout/radial6"/>
    <dgm:cxn modelId="{BE00AB98-09CF-4ACE-AE55-4A4A33546FE9}" type="presOf" srcId="{4F20AD9F-2661-4D79-B12F-1FFD69EFE5A2}" destId="{BA1AF66A-E546-49C1-A3D8-5AF59DBDCD20}" srcOrd="0" destOrd="0" presId="urn:microsoft.com/office/officeart/2005/8/layout/radial6"/>
    <dgm:cxn modelId="{9D70FC7C-8B5C-4F4F-B2EB-60F7E8BA16F0}" type="presOf" srcId="{561237C5-3FD4-49E8-812D-F24E649F994C}" destId="{394578FF-6D39-4AB7-A4D3-611CF8802F88}" srcOrd="0" destOrd="0" presId="urn:microsoft.com/office/officeart/2005/8/layout/radial6"/>
    <dgm:cxn modelId="{9F52C2BB-2AA5-42FA-AC1C-B66AB66E5A42}" type="presOf" srcId="{704D6D57-AE9D-4528-940B-D313118FBB5B}" destId="{D099D570-C8ED-4BD3-B06C-232A42C8DDD5}" srcOrd="0" destOrd="0" presId="urn:microsoft.com/office/officeart/2005/8/layout/radial6"/>
    <dgm:cxn modelId="{C339FAAD-599D-4709-B8ED-66B78C3FB3F2}" type="presOf" srcId="{1BBCF50C-0596-4B1A-B828-29579BE8462F}" destId="{2C141AD5-B32B-4406-AC88-2AEF5BA7B29E}" srcOrd="0" destOrd="0" presId="urn:microsoft.com/office/officeart/2005/8/layout/radial6"/>
    <dgm:cxn modelId="{AB93D642-ADF0-4818-B03F-8A1DAB131D12}" srcId="{70A3F540-BF4D-4C7D-B37E-0475B7370942}" destId="{972B9E55-4473-4050-831A-F6126BEA4709}" srcOrd="0" destOrd="0" parTransId="{52E898A3-836D-408C-B713-5F2B4B10AF3C}" sibTransId="{F72904DA-1E3D-44F4-9C18-FBD58616B3D9}"/>
    <dgm:cxn modelId="{1FD9D62C-A235-45DB-B058-160A344D8A76}" type="presOf" srcId="{6E88FA93-D1AD-4DBF-8831-F8C8A21970E7}" destId="{0BA3EBD0-25A2-4499-9599-057C412FAFFA}" srcOrd="0" destOrd="0" presId="urn:microsoft.com/office/officeart/2005/8/layout/radial6"/>
    <dgm:cxn modelId="{602EAC89-7666-467F-92B2-20FA738BE7D9}" srcId="{972B9E55-4473-4050-831A-F6126BEA4709}" destId="{A51A5895-01B2-499F-9EBB-E572BB3995FE}" srcOrd="3" destOrd="0" parTransId="{6B3CC442-C47F-46A0-8FB7-6FE733A06B6B}" sibTransId="{1BBCF50C-0596-4B1A-B828-29579BE8462F}"/>
    <dgm:cxn modelId="{B7330967-A79C-42E6-8750-57AD9F61D226}" srcId="{972B9E55-4473-4050-831A-F6126BEA4709}" destId="{561237C5-3FD4-49E8-812D-F24E649F994C}" srcOrd="0" destOrd="0" parTransId="{8A371F77-F29C-42AC-86CD-714B8D8FDD2D}" sibTransId="{FAA0DD78-A2A7-43C4-9742-1D7A587E3725}"/>
    <dgm:cxn modelId="{A1156337-6183-4854-A047-0C01AE8FE973}" srcId="{972B9E55-4473-4050-831A-F6126BEA4709}" destId="{4F20AD9F-2661-4D79-B12F-1FFD69EFE5A2}" srcOrd="1" destOrd="0" parTransId="{6320A4CC-6A9D-4603-90DB-0D5624005F82}" sibTransId="{EA653EA2-B74C-44B0-B62A-C75993E6FBD1}"/>
    <dgm:cxn modelId="{6BEAB7ED-2001-4D84-A73F-9633369F9885}" type="presOf" srcId="{FAA0DD78-A2A7-43C4-9742-1D7A587E3725}" destId="{03879C84-EAC1-45C4-9C1C-134AC80B1E8B}" srcOrd="0" destOrd="0" presId="urn:microsoft.com/office/officeart/2005/8/layout/radial6"/>
    <dgm:cxn modelId="{65FE300D-F4B1-47CC-8E2E-22A4DFBB06B6}" type="presOf" srcId="{EA653EA2-B74C-44B0-B62A-C75993E6FBD1}" destId="{7AFDBE3E-B964-42E6-A77D-4E9BD87116C8}" srcOrd="0" destOrd="0" presId="urn:microsoft.com/office/officeart/2005/8/layout/radial6"/>
    <dgm:cxn modelId="{4C0BCDF0-005B-4DC2-BEBE-33E06C586E9B}" type="presOf" srcId="{70A3F540-BF4D-4C7D-B37E-0475B7370942}" destId="{2C02774A-6EEC-48E2-9332-E5B966AB1DE6}" srcOrd="0" destOrd="0" presId="urn:microsoft.com/office/officeart/2005/8/layout/radial6"/>
    <dgm:cxn modelId="{7D23FFFB-3EE5-473B-9519-02F50D1B5853}" srcId="{972B9E55-4473-4050-831A-F6126BEA4709}" destId="{6E88FA93-D1AD-4DBF-8831-F8C8A21970E7}" srcOrd="2" destOrd="0" parTransId="{3E5AF30A-509F-48C8-94EB-2BC5B8D40EA7}" sibTransId="{704D6D57-AE9D-4528-940B-D313118FBB5B}"/>
    <dgm:cxn modelId="{FDD48D69-BD69-4C53-8506-D21E6460CA0C}" type="presParOf" srcId="{2C02774A-6EEC-48E2-9332-E5B966AB1DE6}" destId="{BDC8E92D-04CD-4458-A245-1A6C35CF8433}" srcOrd="0" destOrd="0" presId="urn:microsoft.com/office/officeart/2005/8/layout/radial6"/>
    <dgm:cxn modelId="{CCCC4EC2-A6E4-4B7C-91BF-0158EA2538B1}" type="presParOf" srcId="{2C02774A-6EEC-48E2-9332-E5B966AB1DE6}" destId="{394578FF-6D39-4AB7-A4D3-611CF8802F88}" srcOrd="1" destOrd="0" presId="urn:microsoft.com/office/officeart/2005/8/layout/radial6"/>
    <dgm:cxn modelId="{FCD578FF-6B9E-4EC6-AD10-1031E32223B6}" type="presParOf" srcId="{2C02774A-6EEC-48E2-9332-E5B966AB1DE6}" destId="{3486BC28-CEA0-468B-A081-17898E2B02C6}" srcOrd="2" destOrd="0" presId="urn:microsoft.com/office/officeart/2005/8/layout/radial6"/>
    <dgm:cxn modelId="{66324E82-6F7E-4DDB-8FC5-EED851BBDAAF}" type="presParOf" srcId="{2C02774A-6EEC-48E2-9332-E5B966AB1DE6}" destId="{03879C84-EAC1-45C4-9C1C-134AC80B1E8B}" srcOrd="3" destOrd="0" presId="urn:microsoft.com/office/officeart/2005/8/layout/radial6"/>
    <dgm:cxn modelId="{2B3B1EA8-91B6-44A5-807E-C478E020A6C8}" type="presParOf" srcId="{2C02774A-6EEC-48E2-9332-E5B966AB1DE6}" destId="{BA1AF66A-E546-49C1-A3D8-5AF59DBDCD20}" srcOrd="4" destOrd="0" presId="urn:microsoft.com/office/officeart/2005/8/layout/radial6"/>
    <dgm:cxn modelId="{7857800D-3752-4336-B18B-BEAD4C05D228}" type="presParOf" srcId="{2C02774A-6EEC-48E2-9332-E5B966AB1DE6}" destId="{962F2EA3-BB55-464C-9227-8555B28F5DF8}" srcOrd="5" destOrd="0" presId="urn:microsoft.com/office/officeart/2005/8/layout/radial6"/>
    <dgm:cxn modelId="{C08FA6EB-69AD-45CB-B5AD-3C4DB09FBB6B}" type="presParOf" srcId="{2C02774A-6EEC-48E2-9332-E5B966AB1DE6}" destId="{7AFDBE3E-B964-42E6-A77D-4E9BD87116C8}" srcOrd="6" destOrd="0" presId="urn:microsoft.com/office/officeart/2005/8/layout/radial6"/>
    <dgm:cxn modelId="{32F4074D-E123-43CF-AF43-9A6C1AC1124C}" type="presParOf" srcId="{2C02774A-6EEC-48E2-9332-E5B966AB1DE6}" destId="{0BA3EBD0-25A2-4499-9599-057C412FAFFA}" srcOrd="7" destOrd="0" presId="urn:microsoft.com/office/officeart/2005/8/layout/radial6"/>
    <dgm:cxn modelId="{7BBD357D-17F5-4D1A-817E-F091C41F600C}" type="presParOf" srcId="{2C02774A-6EEC-48E2-9332-E5B966AB1DE6}" destId="{AD43C4CC-BF39-4CC0-8248-CAA7B107D7C2}" srcOrd="8" destOrd="0" presId="urn:microsoft.com/office/officeart/2005/8/layout/radial6"/>
    <dgm:cxn modelId="{424CB0FA-6C72-4D00-AE08-CD644ED04818}" type="presParOf" srcId="{2C02774A-6EEC-48E2-9332-E5B966AB1DE6}" destId="{D099D570-C8ED-4BD3-B06C-232A42C8DDD5}" srcOrd="9" destOrd="0" presId="urn:microsoft.com/office/officeart/2005/8/layout/radial6"/>
    <dgm:cxn modelId="{7681B31E-8AFD-4F7B-8B63-56E168163FA9}" type="presParOf" srcId="{2C02774A-6EEC-48E2-9332-E5B966AB1DE6}" destId="{2F059AC0-C93B-4FD4-817B-703491DA7497}" srcOrd="10" destOrd="0" presId="urn:microsoft.com/office/officeart/2005/8/layout/radial6"/>
    <dgm:cxn modelId="{11176455-481E-4349-929D-291EDECE75BE}" type="presParOf" srcId="{2C02774A-6EEC-48E2-9332-E5B966AB1DE6}" destId="{95ED33AB-192A-4C6F-A94E-DE068A94ABE1}" srcOrd="11" destOrd="0" presId="urn:microsoft.com/office/officeart/2005/8/layout/radial6"/>
    <dgm:cxn modelId="{D7BFD661-C4F4-4EEE-8F82-CC28A75951BA}" type="presParOf" srcId="{2C02774A-6EEC-48E2-9332-E5B966AB1DE6}" destId="{2C141AD5-B32B-4406-AC88-2AEF5BA7B29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EA5AB8-8A66-4929-B681-4C2AB4555449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sv-SE"/>
        </a:p>
      </dgm:t>
    </dgm:pt>
    <dgm:pt modelId="{978BBEA5-CD25-4B61-ABDD-23E51A7ED56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1600" dirty="0" smtClean="0"/>
            <a:t>Regionala kompetensplattformar</a:t>
          </a:r>
          <a:endParaRPr lang="sv-SE" sz="1600" dirty="0"/>
        </a:p>
      </dgm:t>
    </dgm:pt>
    <dgm:pt modelId="{DF17C836-6457-42F5-84FF-14F9628C268C}" type="parTrans" cxnId="{B36DD3E7-07C2-4961-AE74-70F8EE553787}">
      <dgm:prSet/>
      <dgm:spPr/>
      <dgm:t>
        <a:bodyPr/>
        <a:lstStyle/>
        <a:p>
          <a:endParaRPr lang="sv-SE"/>
        </a:p>
      </dgm:t>
    </dgm:pt>
    <dgm:pt modelId="{D6E12B7C-4CCC-4643-A016-DBCA0E2B4190}" type="sibTrans" cxnId="{B36DD3E7-07C2-4961-AE74-70F8EE553787}">
      <dgm:prSet/>
      <dgm:spPr/>
      <dgm:t>
        <a:bodyPr/>
        <a:lstStyle/>
        <a:p>
          <a:endParaRPr lang="sv-SE"/>
        </a:p>
      </dgm:t>
    </dgm:pt>
    <dgm:pt modelId="{92A2F579-F372-4F27-8E80-09C4B4DDBBF8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sv-SE" sz="1100" dirty="0" smtClean="0"/>
            <a:t>Region Blekinge</a:t>
          </a:r>
        </a:p>
        <a:p>
          <a:pPr algn="l"/>
          <a:r>
            <a:rPr lang="sv-SE" sz="1100" dirty="0" smtClean="0"/>
            <a:t>Region Dalarna</a:t>
          </a:r>
        </a:p>
        <a:p>
          <a:pPr algn="l"/>
          <a:r>
            <a:rPr lang="sv-SE" sz="1100" dirty="0" smtClean="0"/>
            <a:t>Region Gotland</a:t>
          </a:r>
        </a:p>
        <a:p>
          <a:pPr algn="l"/>
          <a:r>
            <a:rPr lang="sv-SE" sz="1100" dirty="0" smtClean="0"/>
            <a:t>Region Gävleborg</a:t>
          </a:r>
        </a:p>
        <a:p>
          <a:pPr algn="l"/>
          <a:r>
            <a:rPr lang="sv-SE" sz="1100" dirty="0" smtClean="0"/>
            <a:t>Region Halland</a:t>
          </a:r>
        </a:p>
        <a:p>
          <a:pPr algn="l"/>
          <a:r>
            <a:rPr lang="sv-SE" sz="1100" dirty="0" smtClean="0"/>
            <a:t>Region Jönköping</a:t>
          </a:r>
        </a:p>
        <a:p>
          <a:pPr algn="l"/>
          <a:r>
            <a:rPr lang="sv-SE" sz="1100" dirty="0" smtClean="0"/>
            <a:t>Region Skåne</a:t>
          </a:r>
        </a:p>
        <a:p>
          <a:pPr algn="l"/>
          <a:r>
            <a:rPr lang="sv-SE" sz="1100" dirty="0" smtClean="0"/>
            <a:t>Region Värmland</a:t>
          </a:r>
        </a:p>
        <a:p>
          <a:pPr algn="l"/>
          <a:r>
            <a:rPr lang="sv-SE" sz="1100" dirty="0" smtClean="0"/>
            <a:t>Region Västerbotten</a:t>
          </a:r>
        </a:p>
        <a:p>
          <a:pPr algn="l"/>
          <a:r>
            <a:rPr lang="sv-SE" sz="1100" dirty="0" smtClean="0"/>
            <a:t>Region Örebro</a:t>
          </a:r>
        </a:p>
        <a:p>
          <a:pPr algn="l"/>
          <a:r>
            <a:rPr lang="sv-SE" sz="1100" dirty="0" smtClean="0"/>
            <a:t>Regionförbundet Jämtland</a:t>
          </a:r>
        </a:p>
        <a:p>
          <a:pPr algn="l"/>
          <a:r>
            <a:rPr lang="sv-SE" sz="1100" dirty="0" smtClean="0"/>
            <a:t>Regionförbundet Kalmar Län</a:t>
          </a:r>
        </a:p>
        <a:p>
          <a:pPr algn="l"/>
          <a:r>
            <a:rPr lang="sv-SE" sz="1100" dirty="0" smtClean="0"/>
            <a:t>Regionförbundet Södra Småland</a:t>
          </a:r>
        </a:p>
        <a:p>
          <a:pPr algn="l"/>
          <a:r>
            <a:rPr lang="sv-SE" sz="1100" dirty="0" smtClean="0"/>
            <a:t>Regionförbundet Sörmland</a:t>
          </a:r>
        </a:p>
        <a:p>
          <a:pPr algn="l"/>
          <a:r>
            <a:rPr lang="sv-SE" sz="1100" dirty="0" smtClean="0"/>
            <a:t>Regionförbundet Uppsala</a:t>
          </a:r>
        </a:p>
        <a:p>
          <a:pPr algn="l"/>
          <a:r>
            <a:rPr lang="sv-SE" sz="1100" dirty="0" err="1" smtClean="0"/>
            <a:t>Östsam</a:t>
          </a:r>
          <a:endParaRPr lang="sv-SE" sz="1100" dirty="0" smtClean="0"/>
        </a:p>
        <a:p>
          <a:pPr algn="l"/>
          <a:r>
            <a:rPr lang="sv-SE" sz="1100" dirty="0" smtClean="0"/>
            <a:t>Västra Götalandsregionen</a:t>
          </a:r>
        </a:p>
        <a:p>
          <a:pPr algn="l"/>
          <a:r>
            <a:rPr lang="sv-SE" sz="1100" dirty="0" smtClean="0"/>
            <a:t>Länsstyrelsen Norrbotten</a:t>
          </a:r>
        </a:p>
        <a:p>
          <a:pPr algn="l"/>
          <a:r>
            <a:rPr lang="sv-SE" sz="1100" dirty="0" smtClean="0"/>
            <a:t>Länsstyrelsen Stockholm</a:t>
          </a:r>
        </a:p>
        <a:p>
          <a:pPr algn="l"/>
          <a:r>
            <a:rPr lang="sv-SE" sz="1100" dirty="0" smtClean="0"/>
            <a:t>Länsstyrelsen Västernorrland</a:t>
          </a:r>
        </a:p>
        <a:p>
          <a:pPr algn="l"/>
          <a:r>
            <a:rPr lang="sv-SE" sz="1100" dirty="0" smtClean="0"/>
            <a:t>Länsstyrelsen Västmanland</a:t>
          </a:r>
        </a:p>
      </dgm:t>
    </dgm:pt>
    <dgm:pt modelId="{14D754BB-F927-4CD3-97D2-E635E70DB642}" type="sibTrans" cxnId="{2A155160-30E4-493A-8644-89CF4CFE3A4A}">
      <dgm:prSet/>
      <dgm:spPr/>
      <dgm:t>
        <a:bodyPr/>
        <a:lstStyle/>
        <a:p>
          <a:endParaRPr lang="sv-SE"/>
        </a:p>
      </dgm:t>
    </dgm:pt>
    <dgm:pt modelId="{8E80CBD9-73A9-40C3-8E39-9E4101F1BE68}" type="parTrans" cxnId="{2A155160-30E4-493A-8644-89CF4CFE3A4A}">
      <dgm:prSet/>
      <dgm:spPr/>
      <dgm:t>
        <a:bodyPr/>
        <a:lstStyle/>
        <a:p>
          <a:endParaRPr lang="sv-SE"/>
        </a:p>
      </dgm:t>
    </dgm:pt>
    <dgm:pt modelId="{128DEA13-8234-42DC-AED1-E4ABC19E15FE}" type="pres">
      <dgm:prSet presAssocID="{C0EA5AB8-8A66-4929-B681-4C2AB45554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2C006AA5-0F7D-4A82-B742-BC312C9D870D}" type="pres">
      <dgm:prSet presAssocID="{978BBEA5-CD25-4B61-ABDD-23E51A7ED560}" presName="root" presStyleCnt="0"/>
      <dgm:spPr/>
      <dgm:t>
        <a:bodyPr/>
        <a:lstStyle/>
        <a:p>
          <a:endParaRPr lang="sv-SE"/>
        </a:p>
      </dgm:t>
    </dgm:pt>
    <dgm:pt modelId="{F5D87879-4C60-4311-A1C8-789927A905C4}" type="pres">
      <dgm:prSet presAssocID="{978BBEA5-CD25-4B61-ABDD-23E51A7ED560}" presName="rootComposite" presStyleCnt="0"/>
      <dgm:spPr/>
      <dgm:t>
        <a:bodyPr/>
        <a:lstStyle/>
        <a:p>
          <a:endParaRPr lang="sv-SE"/>
        </a:p>
      </dgm:t>
    </dgm:pt>
    <dgm:pt modelId="{E99A5125-5D92-44FF-A853-E2FBEAE2C22C}" type="pres">
      <dgm:prSet presAssocID="{978BBEA5-CD25-4B61-ABDD-23E51A7ED560}" presName="rootText" presStyleLbl="node1" presStyleIdx="0" presStyleCnt="1" custScaleX="114158" custScaleY="74387" custLinFactNeighborX="7589" custLinFactNeighborY="-674"/>
      <dgm:spPr/>
      <dgm:t>
        <a:bodyPr/>
        <a:lstStyle/>
        <a:p>
          <a:endParaRPr lang="sv-SE"/>
        </a:p>
      </dgm:t>
    </dgm:pt>
    <dgm:pt modelId="{5252D18F-1FC0-4A36-BCF6-1C44697777B0}" type="pres">
      <dgm:prSet presAssocID="{978BBEA5-CD25-4B61-ABDD-23E51A7ED560}" presName="rootConnector" presStyleLbl="node1" presStyleIdx="0" presStyleCnt="1"/>
      <dgm:spPr/>
      <dgm:t>
        <a:bodyPr/>
        <a:lstStyle/>
        <a:p>
          <a:endParaRPr lang="sv-SE"/>
        </a:p>
      </dgm:t>
    </dgm:pt>
    <dgm:pt modelId="{5764EEE1-14C7-4410-824F-53E7125C75FB}" type="pres">
      <dgm:prSet presAssocID="{978BBEA5-CD25-4B61-ABDD-23E51A7ED560}" presName="childShape" presStyleCnt="0"/>
      <dgm:spPr/>
      <dgm:t>
        <a:bodyPr/>
        <a:lstStyle/>
        <a:p>
          <a:endParaRPr lang="sv-SE"/>
        </a:p>
      </dgm:t>
    </dgm:pt>
    <dgm:pt modelId="{A3474FEF-D0F5-4DCF-847C-70007482D068}" type="pres">
      <dgm:prSet presAssocID="{8E80CBD9-73A9-40C3-8E39-9E4101F1BE68}" presName="Name13" presStyleLbl="parChTrans1D2" presStyleIdx="0" presStyleCnt="1"/>
      <dgm:spPr/>
      <dgm:t>
        <a:bodyPr/>
        <a:lstStyle/>
        <a:p>
          <a:endParaRPr lang="sv-SE"/>
        </a:p>
      </dgm:t>
    </dgm:pt>
    <dgm:pt modelId="{3202F05A-C9D3-4C0A-9DBF-DC8D9F46875E}" type="pres">
      <dgm:prSet presAssocID="{92A2F579-F372-4F27-8E80-09C4B4DDBBF8}" presName="childText" presStyleLbl="bgAcc1" presStyleIdx="0" presStyleCnt="1" custScaleX="105655" custScaleY="491077" custLinFactNeighborX="762" custLinFactNeighborY="-1219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B36DD3E7-07C2-4961-AE74-70F8EE553787}" srcId="{C0EA5AB8-8A66-4929-B681-4C2AB4555449}" destId="{978BBEA5-CD25-4B61-ABDD-23E51A7ED560}" srcOrd="0" destOrd="0" parTransId="{DF17C836-6457-42F5-84FF-14F9628C268C}" sibTransId="{D6E12B7C-4CCC-4643-A016-DBCA0E2B4190}"/>
    <dgm:cxn modelId="{1B000D88-69E7-4313-96A7-D27C16B8780B}" type="presOf" srcId="{8E80CBD9-73A9-40C3-8E39-9E4101F1BE68}" destId="{A3474FEF-D0F5-4DCF-847C-70007482D068}" srcOrd="0" destOrd="0" presId="urn:microsoft.com/office/officeart/2005/8/layout/hierarchy3"/>
    <dgm:cxn modelId="{000D0176-0FBD-4D59-ADCA-1FDC2CBFA5A5}" type="presOf" srcId="{92A2F579-F372-4F27-8E80-09C4B4DDBBF8}" destId="{3202F05A-C9D3-4C0A-9DBF-DC8D9F46875E}" srcOrd="0" destOrd="0" presId="urn:microsoft.com/office/officeart/2005/8/layout/hierarchy3"/>
    <dgm:cxn modelId="{2A155160-30E4-493A-8644-89CF4CFE3A4A}" srcId="{978BBEA5-CD25-4B61-ABDD-23E51A7ED560}" destId="{92A2F579-F372-4F27-8E80-09C4B4DDBBF8}" srcOrd="0" destOrd="0" parTransId="{8E80CBD9-73A9-40C3-8E39-9E4101F1BE68}" sibTransId="{14D754BB-F927-4CD3-97D2-E635E70DB642}"/>
    <dgm:cxn modelId="{F3A144C6-4E16-44C5-AF26-1F88AF560480}" type="presOf" srcId="{978BBEA5-CD25-4B61-ABDD-23E51A7ED560}" destId="{5252D18F-1FC0-4A36-BCF6-1C44697777B0}" srcOrd="1" destOrd="0" presId="urn:microsoft.com/office/officeart/2005/8/layout/hierarchy3"/>
    <dgm:cxn modelId="{82CC0984-7D25-441D-8A41-214259639C57}" type="presOf" srcId="{978BBEA5-CD25-4B61-ABDD-23E51A7ED560}" destId="{E99A5125-5D92-44FF-A853-E2FBEAE2C22C}" srcOrd="0" destOrd="0" presId="urn:microsoft.com/office/officeart/2005/8/layout/hierarchy3"/>
    <dgm:cxn modelId="{0BE5BDD7-2E1D-4D6D-BD71-A0F5AE53024F}" type="presOf" srcId="{C0EA5AB8-8A66-4929-B681-4C2AB4555449}" destId="{128DEA13-8234-42DC-AED1-E4ABC19E15FE}" srcOrd="0" destOrd="0" presId="urn:microsoft.com/office/officeart/2005/8/layout/hierarchy3"/>
    <dgm:cxn modelId="{9208B177-ABF8-4CB8-837A-14E15D508411}" type="presParOf" srcId="{128DEA13-8234-42DC-AED1-E4ABC19E15FE}" destId="{2C006AA5-0F7D-4A82-B742-BC312C9D870D}" srcOrd="0" destOrd="0" presId="urn:microsoft.com/office/officeart/2005/8/layout/hierarchy3"/>
    <dgm:cxn modelId="{78EA247F-C0C6-4B64-B9AB-7B2E0559D683}" type="presParOf" srcId="{2C006AA5-0F7D-4A82-B742-BC312C9D870D}" destId="{F5D87879-4C60-4311-A1C8-789927A905C4}" srcOrd="0" destOrd="0" presId="urn:microsoft.com/office/officeart/2005/8/layout/hierarchy3"/>
    <dgm:cxn modelId="{4D9DC1B8-AC03-438B-8ABB-2BD6A39E7094}" type="presParOf" srcId="{F5D87879-4C60-4311-A1C8-789927A905C4}" destId="{E99A5125-5D92-44FF-A853-E2FBEAE2C22C}" srcOrd="0" destOrd="0" presId="urn:microsoft.com/office/officeart/2005/8/layout/hierarchy3"/>
    <dgm:cxn modelId="{CBF78749-41A6-4A5C-9DBC-83B11278B690}" type="presParOf" srcId="{F5D87879-4C60-4311-A1C8-789927A905C4}" destId="{5252D18F-1FC0-4A36-BCF6-1C44697777B0}" srcOrd="1" destOrd="0" presId="urn:microsoft.com/office/officeart/2005/8/layout/hierarchy3"/>
    <dgm:cxn modelId="{76BBF812-81CB-497E-9057-623F4EAC872D}" type="presParOf" srcId="{2C006AA5-0F7D-4A82-B742-BC312C9D870D}" destId="{5764EEE1-14C7-4410-824F-53E7125C75FB}" srcOrd="1" destOrd="0" presId="urn:microsoft.com/office/officeart/2005/8/layout/hierarchy3"/>
    <dgm:cxn modelId="{DA8702C9-7FDA-49F8-A70D-2D3BD80025C8}" type="presParOf" srcId="{5764EEE1-14C7-4410-824F-53E7125C75FB}" destId="{A3474FEF-D0F5-4DCF-847C-70007482D068}" srcOrd="0" destOrd="0" presId="urn:microsoft.com/office/officeart/2005/8/layout/hierarchy3"/>
    <dgm:cxn modelId="{88AFBBE6-9A30-422A-9838-05E447A01845}" type="presParOf" srcId="{5764EEE1-14C7-4410-824F-53E7125C75FB}" destId="{3202F05A-C9D3-4C0A-9DBF-DC8D9F46875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EA5AB8-8A66-4929-B681-4C2AB4555449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sv-SE"/>
        </a:p>
      </dgm:t>
    </dgm:pt>
    <dgm:pt modelId="{978BBEA5-CD25-4B61-ABDD-23E51A7ED560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1600" dirty="0" smtClean="0"/>
            <a:t>Myndigheter</a:t>
          </a:r>
          <a:endParaRPr lang="sv-SE" sz="1600" dirty="0"/>
        </a:p>
      </dgm:t>
    </dgm:pt>
    <dgm:pt modelId="{DF17C836-6457-42F5-84FF-14F9628C268C}" type="parTrans" cxnId="{B36DD3E7-07C2-4961-AE74-70F8EE553787}">
      <dgm:prSet/>
      <dgm:spPr/>
      <dgm:t>
        <a:bodyPr/>
        <a:lstStyle/>
        <a:p>
          <a:endParaRPr lang="sv-SE"/>
        </a:p>
      </dgm:t>
    </dgm:pt>
    <dgm:pt modelId="{D6E12B7C-4CCC-4643-A016-DBCA0E2B4190}" type="sibTrans" cxnId="{B36DD3E7-07C2-4961-AE74-70F8EE553787}">
      <dgm:prSet/>
      <dgm:spPr/>
      <dgm:t>
        <a:bodyPr/>
        <a:lstStyle/>
        <a:p>
          <a:endParaRPr lang="sv-SE"/>
        </a:p>
      </dgm:t>
    </dgm:pt>
    <dgm:pt modelId="{92A2F579-F372-4F27-8E80-09C4B4DDBBF8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sv-SE" sz="1100" dirty="0" smtClean="0">
              <a:solidFill>
                <a:schemeClr val="bg1"/>
              </a:solidFill>
            </a:rPr>
            <a:t>Arbetsförmedlingen</a:t>
          </a:r>
        </a:p>
        <a:p>
          <a:pPr algn="l"/>
          <a:r>
            <a:rPr lang="sv-SE" sz="1100" dirty="0" smtClean="0">
              <a:solidFill>
                <a:schemeClr val="bg1"/>
              </a:solidFill>
            </a:rPr>
            <a:t>ESF-rådet</a:t>
          </a:r>
        </a:p>
        <a:p>
          <a:pPr algn="l"/>
          <a:r>
            <a:rPr lang="sv-SE" sz="1100" dirty="0" smtClean="0">
              <a:solidFill>
                <a:schemeClr val="bg1"/>
              </a:solidFill>
            </a:rPr>
            <a:t>Folkbildningsrådet</a:t>
          </a:r>
        </a:p>
        <a:p>
          <a:pPr algn="l"/>
          <a:r>
            <a:rPr lang="sv-SE" sz="1100" dirty="0" smtClean="0">
              <a:solidFill>
                <a:schemeClr val="bg1"/>
              </a:solidFill>
            </a:rPr>
            <a:t>SCB</a:t>
          </a:r>
        </a:p>
        <a:p>
          <a:pPr algn="l"/>
          <a:r>
            <a:rPr lang="sv-SE" sz="1100" dirty="0" smtClean="0">
              <a:solidFill>
                <a:schemeClr val="bg1"/>
              </a:solidFill>
            </a:rPr>
            <a:t>SKL</a:t>
          </a:r>
        </a:p>
        <a:p>
          <a:pPr algn="l"/>
          <a:r>
            <a:rPr lang="sv-SE" sz="1100" dirty="0" smtClean="0">
              <a:solidFill>
                <a:schemeClr val="bg1"/>
              </a:solidFill>
            </a:rPr>
            <a:t>Skolverket</a:t>
          </a:r>
        </a:p>
        <a:p>
          <a:pPr algn="l"/>
          <a:r>
            <a:rPr lang="sv-SE" sz="1100" dirty="0" smtClean="0">
              <a:solidFill>
                <a:schemeClr val="bg1"/>
              </a:solidFill>
            </a:rPr>
            <a:t>Tillväxtanalys</a:t>
          </a:r>
        </a:p>
        <a:p>
          <a:pPr algn="l"/>
          <a:r>
            <a:rPr lang="sv-SE" sz="1100" dirty="0" smtClean="0">
              <a:solidFill>
                <a:schemeClr val="bg1"/>
              </a:solidFill>
            </a:rPr>
            <a:t>Tillväxtverket</a:t>
          </a:r>
        </a:p>
        <a:p>
          <a:pPr algn="l"/>
          <a:r>
            <a:rPr lang="sv-SE" sz="1100" dirty="0" smtClean="0">
              <a:solidFill>
                <a:schemeClr val="bg1"/>
              </a:solidFill>
            </a:rPr>
            <a:t>Universitets- och högskolerådet</a:t>
          </a:r>
        </a:p>
        <a:p>
          <a:pPr algn="l"/>
          <a:r>
            <a:rPr lang="sv-SE" sz="1100" dirty="0" smtClean="0">
              <a:solidFill>
                <a:schemeClr val="bg1"/>
              </a:solidFill>
            </a:rPr>
            <a:t>YH Myndigheten</a:t>
          </a:r>
        </a:p>
        <a:p>
          <a:pPr algn="l"/>
          <a:endParaRPr lang="sv-SE" sz="1100" dirty="0" smtClean="0">
            <a:solidFill>
              <a:schemeClr val="bg1"/>
            </a:solidFill>
          </a:endParaRPr>
        </a:p>
        <a:p>
          <a:pPr algn="l"/>
          <a:r>
            <a:rPr lang="sv-SE" sz="1100" dirty="0" smtClean="0">
              <a:solidFill>
                <a:schemeClr val="bg1"/>
              </a:solidFill>
            </a:rPr>
            <a:t>Arbetsmarknadsdepartementet</a:t>
          </a:r>
        </a:p>
        <a:p>
          <a:pPr algn="l"/>
          <a:r>
            <a:rPr lang="sv-SE" sz="1100" dirty="0" smtClean="0">
              <a:solidFill>
                <a:schemeClr val="bg1"/>
              </a:solidFill>
            </a:rPr>
            <a:t>Näringsdepartementet</a:t>
          </a:r>
        </a:p>
        <a:p>
          <a:pPr algn="l"/>
          <a:r>
            <a:rPr lang="sv-SE" sz="1100" dirty="0" smtClean="0">
              <a:solidFill>
                <a:schemeClr val="bg1"/>
              </a:solidFill>
            </a:rPr>
            <a:t>Utbildningsdepartementet</a:t>
          </a:r>
        </a:p>
        <a:p>
          <a:pPr algn="l"/>
          <a:endParaRPr lang="sv-SE" sz="1100" dirty="0" smtClean="0">
            <a:solidFill>
              <a:schemeClr val="bg1"/>
            </a:solidFill>
          </a:endParaRPr>
        </a:p>
        <a:p>
          <a:pPr algn="l"/>
          <a:endParaRPr lang="sv-SE" sz="1100" dirty="0" smtClean="0">
            <a:solidFill>
              <a:schemeClr val="bg1"/>
            </a:solidFill>
          </a:endParaRPr>
        </a:p>
        <a:p>
          <a:pPr algn="l"/>
          <a:r>
            <a:rPr lang="sv-SE" sz="1100" i="1" dirty="0" smtClean="0">
              <a:solidFill>
                <a:schemeClr val="bg1"/>
              </a:solidFill>
            </a:rPr>
            <a:t>En kontaktperson per myndighet (se separat lista), Tillväxtverket ansvarar för uppdaterad kontaktlista</a:t>
          </a:r>
        </a:p>
        <a:p>
          <a:pPr algn="l"/>
          <a:endParaRPr lang="sv-SE" sz="1100" i="1" dirty="0" smtClean="0">
            <a:solidFill>
              <a:schemeClr val="bg1"/>
            </a:solidFill>
          </a:endParaRPr>
        </a:p>
        <a:p>
          <a:pPr algn="l"/>
          <a:endParaRPr lang="sv-SE" sz="1100" dirty="0" smtClean="0">
            <a:solidFill>
              <a:schemeClr val="bg1"/>
            </a:solidFill>
          </a:endParaRPr>
        </a:p>
        <a:p>
          <a:pPr algn="l"/>
          <a:endParaRPr lang="sv-SE" sz="1100" dirty="0" smtClean="0">
            <a:solidFill>
              <a:schemeClr val="bg1"/>
            </a:solidFill>
          </a:endParaRPr>
        </a:p>
        <a:p>
          <a:pPr algn="l"/>
          <a:endParaRPr lang="sv-SE" sz="1100" dirty="0">
            <a:solidFill>
              <a:schemeClr val="bg1"/>
            </a:solidFill>
          </a:endParaRPr>
        </a:p>
      </dgm:t>
    </dgm:pt>
    <dgm:pt modelId="{8E80CBD9-73A9-40C3-8E39-9E4101F1BE68}" type="parTrans" cxnId="{2A155160-30E4-493A-8644-89CF4CFE3A4A}">
      <dgm:prSet/>
      <dgm:spPr/>
      <dgm:t>
        <a:bodyPr/>
        <a:lstStyle/>
        <a:p>
          <a:endParaRPr lang="sv-SE"/>
        </a:p>
      </dgm:t>
    </dgm:pt>
    <dgm:pt modelId="{14D754BB-F927-4CD3-97D2-E635E70DB642}" type="sibTrans" cxnId="{2A155160-30E4-493A-8644-89CF4CFE3A4A}">
      <dgm:prSet/>
      <dgm:spPr/>
      <dgm:t>
        <a:bodyPr/>
        <a:lstStyle/>
        <a:p>
          <a:endParaRPr lang="sv-SE"/>
        </a:p>
      </dgm:t>
    </dgm:pt>
    <dgm:pt modelId="{128DEA13-8234-42DC-AED1-E4ABC19E15FE}" type="pres">
      <dgm:prSet presAssocID="{C0EA5AB8-8A66-4929-B681-4C2AB45554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2C006AA5-0F7D-4A82-B742-BC312C9D870D}" type="pres">
      <dgm:prSet presAssocID="{978BBEA5-CD25-4B61-ABDD-23E51A7ED560}" presName="root" presStyleCnt="0"/>
      <dgm:spPr/>
      <dgm:t>
        <a:bodyPr/>
        <a:lstStyle/>
        <a:p>
          <a:endParaRPr lang="sv-SE"/>
        </a:p>
      </dgm:t>
    </dgm:pt>
    <dgm:pt modelId="{F5D87879-4C60-4311-A1C8-789927A905C4}" type="pres">
      <dgm:prSet presAssocID="{978BBEA5-CD25-4B61-ABDD-23E51A7ED560}" presName="rootComposite" presStyleCnt="0"/>
      <dgm:spPr/>
      <dgm:t>
        <a:bodyPr/>
        <a:lstStyle/>
        <a:p>
          <a:endParaRPr lang="sv-SE"/>
        </a:p>
      </dgm:t>
    </dgm:pt>
    <dgm:pt modelId="{E99A5125-5D92-44FF-A853-E2FBEAE2C22C}" type="pres">
      <dgm:prSet presAssocID="{978BBEA5-CD25-4B61-ABDD-23E51A7ED560}" presName="rootText" presStyleLbl="node1" presStyleIdx="0" presStyleCnt="1" custScaleX="114158" custScaleY="74387"/>
      <dgm:spPr/>
      <dgm:t>
        <a:bodyPr/>
        <a:lstStyle/>
        <a:p>
          <a:endParaRPr lang="sv-SE"/>
        </a:p>
      </dgm:t>
    </dgm:pt>
    <dgm:pt modelId="{5252D18F-1FC0-4A36-BCF6-1C44697777B0}" type="pres">
      <dgm:prSet presAssocID="{978BBEA5-CD25-4B61-ABDD-23E51A7ED560}" presName="rootConnector" presStyleLbl="node1" presStyleIdx="0" presStyleCnt="1"/>
      <dgm:spPr/>
      <dgm:t>
        <a:bodyPr/>
        <a:lstStyle/>
        <a:p>
          <a:endParaRPr lang="sv-SE"/>
        </a:p>
      </dgm:t>
    </dgm:pt>
    <dgm:pt modelId="{5764EEE1-14C7-4410-824F-53E7125C75FB}" type="pres">
      <dgm:prSet presAssocID="{978BBEA5-CD25-4B61-ABDD-23E51A7ED560}" presName="childShape" presStyleCnt="0"/>
      <dgm:spPr/>
      <dgm:t>
        <a:bodyPr/>
        <a:lstStyle/>
        <a:p>
          <a:endParaRPr lang="sv-SE"/>
        </a:p>
      </dgm:t>
    </dgm:pt>
    <dgm:pt modelId="{A3474FEF-D0F5-4DCF-847C-70007482D068}" type="pres">
      <dgm:prSet presAssocID="{8E80CBD9-73A9-40C3-8E39-9E4101F1BE68}" presName="Name13" presStyleLbl="parChTrans1D2" presStyleIdx="0" presStyleCnt="1"/>
      <dgm:spPr/>
      <dgm:t>
        <a:bodyPr/>
        <a:lstStyle/>
        <a:p>
          <a:endParaRPr lang="sv-SE"/>
        </a:p>
      </dgm:t>
    </dgm:pt>
    <dgm:pt modelId="{3202F05A-C9D3-4C0A-9DBF-DC8D9F46875E}" type="pres">
      <dgm:prSet presAssocID="{92A2F579-F372-4F27-8E80-09C4B4DDBBF8}" presName="childText" presStyleLbl="bgAcc1" presStyleIdx="0" presStyleCnt="1" custScaleX="119889" custScaleY="51254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B36DD3E7-07C2-4961-AE74-70F8EE553787}" srcId="{C0EA5AB8-8A66-4929-B681-4C2AB4555449}" destId="{978BBEA5-CD25-4B61-ABDD-23E51A7ED560}" srcOrd="0" destOrd="0" parTransId="{DF17C836-6457-42F5-84FF-14F9628C268C}" sibTransId="{D6E12B7C-4CCC-4643-A016-DBCA0E2B4190}"/>
    <dgm:cxn modelId="{2A155160-30E4-493A-8644-89CF4CFE3A4A}" srcId="{978BBEA5-CD25-4B61-ABDD-23E51A7ED560}" destId="{92A2F579-F372-4F27-8E80-09C4B4DDBBF8}" srcOrd="0" destOrd="0" parTransId="{8E80CBD9-73A9-40C3-8E39-9E4101F1BE68}" sibTransId="{14D754BB-F927-4CD3-97D2-E635E70DB642}"/>
    <dgm:cxn modelId="{E042F5A0-1F27-4671-B8B0-B42A30B4E8B7}" type="presOf" srcId="{978BBEA5-CD25-4B61-ABDD-23E51A7ED560}" destId="{E99A5125-5D92-44FF-A853-E2FBEAE2C22C}" srcOrd="0" destOrd="0" presId="urn:microsoft.com/office/officeart/2005/8/layout/hierarchy3"/>
    <dgm:cxn modelId="{581C0BC6-70A3-44A2-82BA-0D47469C32EB}" type="presOf" srcId="{92A2F579-F372-4F27-8E80-09C4B4DDBBF8}" destId="{3202F05A-C9D3-4C0A-9DBF-DC8D9F46875E}" srcOrd="0" destOrd="0" presId="urn:microsoft.com/office/officeart/2005/8/layout/hierarchy3"/>
    <dgm:cxn modelId="{9E15131D-A8D5-4F14-8D0D-E24EDE47EDB6}" type="presOf" srcId="{C0EA5AB8-8A66-4929-B681-4C2AB4555449}" destId="{128DEA13-8234-42DC-AED1-E4ABC19E15FE}" srcOrd="0" destOrd="0" presId="urn:microsoft.com/office/officeart/2005/8/layout/hierarchy3"/>
    <dgm:cxn modelId="{278B09FB-D375-4F83-B784-02DEBB6D100C}" type="presOf" srcId="{8E80CBD9-73A9-40C3-8E39-9E4101F1BE68}" destId="{A3474FEF-D0F5-4DCF-847C-70007482D068}" srcOrd="0" destOrd="0" presId="urn:microsoft.com/office/officeart/2005/8/layout/hierarchy3"/>
    <dgm:cxn modelId="{C2BF14C7-97CE-4A1F-BCA8-629DA1C60E51}" type="presOf" srcId="{978BBEA5-CD25-4B61-ABDD-23E51A7ED560}" destId="{5252D18F-1FC0-4A36-BCF6-1C44697777B0}" srcOrd="1" destOrd="0" presId="urn:microsoft.com/office/officeart/2005/8/layout/hierarchy3"/>
    <dgm:cxn modelId="{FAB6F44E-7A02-4836-907C-B4DD55FA19D1}" type="presParOf" srcId="{128DEA13-8234-42DC-AED1-E4ABC19E15FE}" destId="{2C006AA5-0F7D-4A82-B742-BC312C9D870D}" srcOrd="0" destOrd="0" presId="urn:microsoft.com/office/officeart/2005/8/layout/hierarchy3"/>
    <dgm:cxn modelId="{BD3FE6EC-8A2E-4218-9FB9-15E0E6704889}" type="presParOf" srcId="{2C006AA5-0F7D-4A82-B742-BC312C9D870D}" destId="{F5D87879-4C60-4311-A1C8-789927A905C4}" srcOrd="0" destOrd="0" presId="urn:microsoft.com/office/officeart/2005/8/layout/hierarchy3"/>
    <dgm:cxn modelId="{1CC42628-31BA-4582-B059-B079BEC0F9DC}" type="presParOf" srcId="{F5D87879-4C60-4311-A1C8-789927A905C4}" destId="{E99A5125-5D92-44FF-A853-E2FBEAE2C22C}" srcOrd="0" destOrd="0" presId="urn:microsoft.com/office/officeart/2005/8/layout/hierarchy3"/>
    <dgm:cxn modelId="{DDE6E8DF-E602-4DE0-9B69-58A7B6CD324E}" type="presParOf" srcId="{F5D87879-4C60-4311-A1C8-789927A905C4}" destId="{5252D18F-1FC0-4A36-BCF6-1C44697777B0}" srcOrd="1" destOrd="0" presId="urn:microsoft.com/office/officeart/2005/8/layout/hierarchy3"/>
    <dgm:cxn modelId="{78B91D31-2241-4C61-B628-55E597366CDE}" type="presParOf" srcId="{2C006AA5-0F7D-4A82-B742-BC312C9D870D}" destId="{5764EEE1-14C7-4410-824F-53E7125C75FB}" srcOrd="1" destOrd="0" presId="urn:microsoft.com/office/officeart/2005/8/layout/hierarchy3"/>
    <dgm:cxn modelId="{B6BB2BCB-0696-4A9D-B379-6F83CDA3601B}" type="presParOf" srcId="{5764EEE1-14C7-4410-824F-53E7125C75FB}" destId="{A3474FEF-D0F5-4DCF-847C-70007482D068}" srcOrd="0" destOrd="0" presId="urn:microsoft.com/office/officeart/2005/8/layout/hierarchy3"/>
    <dgm:cxn modelId="{10B3357C-00DC-4EF5-9898-FA1768DA9394}" type="presParOf" srcId="{5764EEE1-14C7-4410-824F-53E7125C75FB}" destId="{3202F05A-C9D3-4C0A-9DBF-DC8D9F46875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41AD5-B32B-4406-AC88-2AEF5BA7B29E}">
      <dsp:nvSpPr>
        <dsp:cNvPr id="0" name=""/>
        <dsp:cNvSpPr/>
      </dsp:nvSpPr>
      <dsp:spPr>
        <a:xfrm>
          <a:off x="893792" y="494111"/>
          <a:ext cx="3296392" cy="3296392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99D570-C8ED-4BD3-B06C-232A42C8DDD5}">
      <dsp:nvSpPr>
        <dsp:cNvPr id="0" name=""/>
        <dsp:cNvSpPr/>
      </dsp:nvSpPr>
      <dsp:spPr>
        <a:xfrm>
          <a:off x="893792" y="494111"/>
          <a:ext cx="3296392" cy="3296392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FDBE3E-B964-42E6-A77D-4E9BD87116C8}">
      <dsp:nvSpPr>
        <dsp:cNvPr id="0" name=""/>
        <dsp:cNvSpPr/>
      </dsp:nvSpPr>
      <dsp:spPr>
        <a:xfrm>
          <a:off x="893792" y="494111"/>
          <a:ext cx="3296392" cy="3296392"/>
        </a:xfrm>
        <a:prstGeom prst="blockArc">
          <a:avLst>
            <a:gd name="adj1" fmla="val 0"/>
            <a:gd name="adj2" fmla="val 5400000"/>
            <a:gd name="adj3" fmla="val 4638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879C84-EAC1-45C4-9C1C-134AC80B1E8B}">
      <dsp:nvSpPr>
        <dsp:cNvPr id="0" name=""/>
        <dsp:cNvSpPr/>
      </dsp:nvSpPr>
      <dsp:spPr>
        <a:xfrm>
          <a:off x="893792" y="494111"/>
          <a:ext cx="3296392" cy="3296392"/>
        </a:xfrm>
        <a:prstGeom prst="blockArc">
          <a:avLst>
            <a:gd name="adj1" fmla="val 16200000"/>
            <a:gd name="adj2" fmla="val 0"/>
            <a:gd name="adj3" fmla="val 4638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C8E92D-04CD-4458-A245-1A6C35CF8433}">
      <dsp:nvSpPr>
        <dsp:cNvPr id="0" name=""/>
        <dsp:cNvSpPr/>
      </dsp:nvSpPr>
      <dsp:spPr>
        <a:xfrm>
          <a:off x="1783612" y="1383931"/>
          <a:ext cx="1516753" cy="1516753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Samordnings-gruppens deltagare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2014</a:t>
          </a:r>
          <a:endParaRPr lang="sv-SE" sz="1400" b="1" kern="1200" dirty="0"/>
        </a:p>
      </dsp:txBody>
      <dsp:txXfrm>
        <a:off x="2005735" y="1606054"/>
        <a:ext cx="1072507" cy="1072507"/>
      </dsp:txXfrm>
    </dsp:sp>
    <dsp:sp modelId="{394578FF-6D39-4AB7-A4D3-611CF8802F88}">
      <dsp:nvSpPr>
        <dsp:cNvPr id="0" name=""/>
        <dsp:cNvSpPr/>
      </dsp:nvSpPr>
      <dsp:spPr>
        <a:xfrm>
          <a:off x="2011125" y="1470"/>
          <a:ext cx="1061727" cy="1061727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err="1" smtClean="0"/>
            <a:t>Reglab</a:t>
          </a:r>
          <a:endParaRPr lang="sv-SE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Diana Unander Nordle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Karin Botås</a:t>
          </a:r>
        </a:p>
      </dsp:txBody>
      <dsp:txXfrm>
        <a:off x="2166611" y="156956"/>
        <a:ext cx="750755" cy="750755"/>
      </dsp:txXfrm>
    </dsp:sp>
    <dsp:sp modelId="{BA1AF66A-E546-49C1-A3D8-5AF59DBDCD20}">
      <dsp:nvSpPr>
        <dsp:cNvPr id="0" name=""/>
        <dsp:cNvSpPr/>
      </dsp:nvSpPr>
      <dsp:spPr>
        <a:xfrm>
          <a:off x="3621099" y="1611444"/>
          <a:ext cx="1061727" cy="1061727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SKL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Mats Söderberg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Ylva Sundholm </a:t>
          </a:r>
          <a:br>
            <a:rPr lang="sv-SE" sz="1000" kern="1200" dirty="0" smtClean="0"/>
          </a:br>
          <a:endParaRPr lang="sv-SE" sz="1000" kern="1200" dirty="0"/>
        </a:p>
      </dsp:txBody>
      <dsp:txXfrm>
        <a:off x="3776585" y="1766930"/>
        <a:ext cx="750755" cy="750755"/>
      </dsp:txXfrm>
    </dsp:sp>
    <dsp:sp modelId="{0BA3EBD0-25A2-4499-9599-057C412FAFFA}">
      <dsp:nvSpPr>
        <dsp:cNvPr id="0" name=""/>
        <dsp:cNvSpPr/>
      </dsp:nvSpPr>
      <dsp:spPr>
        <a:xfrm>
          <a:off x="2011125" y="3221418"/>
          <a:ext cx="1061727" cy="1061727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Tillväxt-verket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Monika Kväl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Örjan Johansson</a:t>
          </a:r>
          <a:br>
            <a:rPr lang="sv-SE" sz="1000" kern="1200" dirty="0" smtClean="0"/>
          </a:br>
          <a:endParaRPr lang="sv-SE" sz="1000" kern="1200" dirty="0"/>
        </a:p>
      </dsp:txBody>
      <dsp:txXfrm>
        <a:off x="2166611" y="3376904"/>
        <a:ext cx="750755" cy="750755"/>
      </dsp:txXfrm>
    </dsp:sp>
    <dsp:sp modelId="{2F059AC0-C93B-4FD4-817B-703491DA7497}">
      <dsp:nvSpPr>
        <dsp:cNvPr id="0" name=""/>
        <dsp:cNvSpPr/>
      </dsp:nvSpPr>
      <dsp:spPr>
        <a:xfrm>
          <a:off x="401151" y="1611444"/>
          <a:ext cx="1061727" cy="1061727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err="1" smtClean="0"/>
            <a:t>Departe</a:t>
          </a:r>
          <a:r>
            <a:rPr lang="sv-SE" sz="1000" kern="1200" dirty="0" smtClean="0"/>
            <a:t>-ment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Carl-Johan Klint</a:t>
          </a:r>
          <a:endParaRPr lang="sv-SE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200" kern="1200" dirty="0"/>
        </a:p>
      </dsp:txBody>
      <dsp:txXfrm>
        <a:off x="556637" y="1766930"/>
        <a:ext cx="750755" cy="750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A5125-5D92-44FF-A853-E2FBEAE2C22C}">
      <dsp:nvSpPr>
        <dsp:cNvPr id="0" name=""/>
        <dsp:cNvSpPr/>
      </dsp:nvSpPr>
      <dsp:spPr>
        <a:xfrm>
          <a:off x="6" y="116628"/>
          <a:ext cx="2555769" cy="8326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Regionala kompetensplattformar</a:t>
          </a:r>
          <a:endParaRPr lang="sv-SE" sz="1600" kern="1200" dirty="0"/>
        </a:p>
      </dsp:txBody>
      <dsp:txXfrm>
        <a:off x="24395" y="141017"/>
        <a:ext cx="2506991" cy="783910"/>
      </dsp:txXfrm>
    </dsp:sp>
    <dsp:sp modelId="{A3474FEF-D0F5-4DCF-847C-70007482D068}">
      <dsp:nvSpPr>
        <dsp:cNvPr id="0" name=""/>
        <dsp:cNvSpPr/>
      </dsp:nvSpPr>
      <dsp:spPr>
        <a:xfrm>
          <a:off x="255583" y="949316"/>
          <a:ext cx="269221" cy="289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9475"/>
              </a:lnTo>
              <a:lnTo>
                <a:pt x="269221" y="28994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2F05A-C9D3-4C0A-9DBF-DC8D9F46875E}">
      <dsp:nvSpPr>
        <dsp:cNvPr id="0" name=""/>
        <dsp:cNvSpPr/>
      </dsp:nvSpPr>
      <dsp:spPr>
        <a:xfrm>
          <a:off x="524804" y="1100233"/>
          <a:ext cx="1892323" cy="54971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 Blekinge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 Dalarna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 Gotland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 Gävleborg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 Halland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 Jönköping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 Skåne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 Värmland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 Västerbotten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 Örebro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Regionförbundet Jämtland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Regionförbundet Kalmar Län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Regionförbundet Södra Småland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Regionförbundet Sörmland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Regionförbundet Uppsala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err="1" smtClean="0"/>
            <a:t>Östsam</a:t>
          </a:r>
          <a:endParaRPr lang="sv-SE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Västra Götalandsregionen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Länsstyrelsen Norrbotten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Länsstyrelsen Stockholm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Länsstyrelsen Västernorrland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Länsstyrelsen Västmanland</a:t>
          </a:r>
        </a:p>
      </dsp:txBody>
      <dsp:txXfrm>
        <a:off x="580228" y="1155657"/>
        <a:ext cx="1781475" cy="5386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A5125-5D92-44FF-A853-E2FBEAE2C22C}">
      <dsp:nvSpPr>
        <dsp:cNvPr id="0" name=""/>
        <dsp:cNvSpPr/>
      </dsp:nvSpPr>
      <dsp:spPr>
        <a:xfrm>
          <a:off x="545" y="137661"/>
          <a:ext cx="2456045" cy="8001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Myndigheter</a:t>
          </a:r>
          <a:endParaRPr lang="sv-SE" sz="1600" kern="1200" dirty="0"/>
        </a:p>
      </dsp:txBody>
      <dsp:txXfrm>
        <a:off x="23982" y="161098"/>
        <a:ext cx="2409171" cy="753323"/>
      </dsp:txXfrm>
    </dsp:sp>
    <dsp:sp modelId="{A3474FEF-D0F5-4DCF-847C-70007482D068}">
      <dsp:nvSpPr>
        <dsp:cNvPr id="0" name=""/>
        <dsp:cNvSpPr/>
      </dsp:nvSpPr>
      <dsp:spPr>
        <a:xfrm>
          <a:off x="246150" y="937858"/>
          <a:ext cx="245604" cy="302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705"/>
              </a:lnTo>
              <a:lnTo>
                <a:pt x="245604" y="302570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2F05A-C9D3-4C0A-9DBF-DC8D9F46875E}">
      <dsp:nvSpPr>
        <dsp:cNvPr id="0" name=""/>
        <dsp:cNvSpPr/>
      </dsp:nvSpPr>
      <dsp:spPr>
        <a:xfrm>
          <a:off x="491754" y="1206789"/>
          <a:ext cx="2063475" cy="55135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>
              <a:solidFill>
                <a:schemeClr val="bg1"/>
              </a:solidFill>
            </a:rPr>
            <a:t>Arbetsförmedlingen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>
              <a:solidFill>
                <a:schemeClr val="bg1"/>
              </a:solidFill>
            </a:rPr>
            <a:t>ESF-rådet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>
              <a:solidFill>
                <a:schemeClr val="bg1"/>
              </a:solidFill>
            </a:rPr>
            <a:t>Folkbildningsrådet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>
              <a:solidFill>
                <a:schemeClr val="bg1"/>
              </a:solidFill>
            </a:rPr>
            <a:t>SCB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>
              <a:solidFill>
                <a:schemeClr val="bg1"/>
              </a:solidFill>
            </a:rPr>
            <a:t>SKL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>
              <a:solidFill>
                <a:schemeClr val="bg1"/>
              </a:solidFill>
            </a:rPr>
            <a:t>Skolverket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>
              <a:solidFill>
                <a:schemeClr val="bg1"/>
              </a:solidFill>
            </a:rPr>
            <a:t>Tillväxtanalys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>
              <a:solidFill>
                <a:schemeClr val="bg1"/>
              </a:solidFill>
            </a:rPr>
            <a:t>Tillväxtverket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>
              <a:solidFill>
                <a:schemeClr val="bg1"/>
              </a:solidFill>
            </a:rPr>
            <a:t>Universitets- och högskolerådet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>
              <a:solidFill>
                <a:schemeClr val="bg1"/>
              </a:solidFill>
            </a:rPr>
            <a:t>YH Myndigheten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kern="1200" dirty="0" smtClean="0">
            <a:solidFill>
              <a:schemeClr val="bg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>
              <a:solidFill>
                <a:schemeClr val="bg1"/>
              </a:solidFill>
            </a:rPr>
            <a:t>Arbetsmarknadsdepartementet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>
              <a:solidFill>
                <a:schemeClr val="bg1"/>
              </a:solidFill>
            </a:rPr>
            <a:t>Näringsdepartementet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>
              <a:solidFill>
                <a:schemeClr val="bg1"/>
              </a:solidFill>
            </a:rPr>
            <a:t>Utbildningsdepartementet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kern="1200" dirty="0" smtClean="0">
            <a:solidFill>
              <a:schemeClr val="bg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kern="1200" dirty="0" smtClean="0">
            <a:solidFill>
              <a:schemeClr val="bg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i="1" kern="1200" dirty="0" smtClean="0">
              <a:solidFill>
                <a:schemeClr val="bg1"/>
              </a:solidFill>
            </a:rPr>
            <a:t>En kontaktperson per myndighet (se separat lista), Tillväxtverket ansvarar för uppdaterad kontaktlista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i="1" kern="1200" dirty="0" smtClean="0">
            <a:solidFill>
              <a:schemeClr val="bg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kern="1200" dirty="0" smtClean="0">
            <a:solidFill>
              <a:schemeClr val="bg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kern="1200" dirty="0" smtClean="0">
            <a:solidFill>
              <a:schemeClr val="bg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kern="1200" dirty="0">
            <a:solidFill>
              <a:schemeClr val="bg1"/>
            </a:solidFill>
          </a:endParaRPr>
        </a:p>
      </dsp:txBody>
      <dsp:txXfrm>
        <a:off x="552191" y="1267226"/>
        <a:ext cx="1942601" cy="539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5743-7558-45C9-9FF4-F57E5161E9B8}" type="datetimeFigureOut">
              <a:rPr lang="sv-SE" smtClean="0"/>
              <a:t>2014-04-01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0E590-D0E6-4F1C-B5C0-3D8E23944E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93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946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E348E0C-3861-4C08-9403-975AEC1E02D6}" type="slidenum">
              <a:rPr lang="sv-SE" sz="1200">
                <a:solidFill>
                  <a:srgbClr val="000000"/>
                </a:solidFill>
              </a:rPr>
              <a:pPr algn="r"/>
              <a:t>2</a:t>
            </a:fld>
            <a:endParaRPr lang="sv-S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4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8F10A-DDC7-47FC-9EBA-9644C16EBA6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64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D114-44BF-48CF-B4D1-A0D2A805F8E7}" type="datetimeFigureOut">
              <a:rPr lang="sv-SE" smtClean="0"/>
              <a:t>2014-04-01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3D6E-ACCB-4224-9C65-269ACB3EB8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1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D114-44BF-48CF-B4D1-A0D2A805F8E7}" type="datetimeFigureOut">
              <a:rPr lang="sv-SE" smtClean="0"/>
              <a:t>2014-04-01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3D6E-ACCB-4224-9C65-269ACB3EB8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0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D114-44BF-48CF-B4D1-A0D2A805F8E7}" type="datetimeFigureOut">
              <a:rPr lang="sv-SE" smtClean="0"/>
              <a:t>2014-04-01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3D6E-ACCB-4224-9C65-269ACB3EB8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960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D114-44BF-48CF-B4D1-A0D2A805F8E7}" type="datetimeFigureOut">
              <a:rPr lang="sv-SE" smtClean="0"/>
              <a:t>2014-04-01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3D6E-ACCB-4224-9C65-269ACB3EB8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76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D114-44BF-48CF-B4D1-A0D2A805F8E7}" type="datetimeFigureOut">
              <a:rPr lang="sv-SE" smtClean="0"/>
              <a:t>2014-04-01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3D6E-ACCB-4224-9C65-269ACB3EB8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123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D114-44BF-48CF-B4D1-A0D2A805F8E7}" type="datetimeFigureOut">
              <a:rPr lang="sv-SE" smtClean="0"/>
              <a:t>2014-04-01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3D6E-ACCB-4224-9C65-269ACB3EB8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57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D114-44BF-48CF-B4D1-A0D2A805F8E7}" type="datetimeFigureOut">
              <a:rPr lang="sv-SE" smtClean="0"/>
              <a:t>2014-04-01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3D6E-ACCB-4224-9C65-269ACB3EB8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35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D114-44BF-48CF-B4D1-A0D2A805F8E7}" type="datetimeFigureOut">
              <a:rPr lang="sv-SE" smtClean="0"/>
              <a:t>2014-04-01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3D6E-ACCB-4224-9C65-269ACB3EB8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40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D114-44BF-48CF-B4D1-A0D2A805F8E7}" type="datetimeFigureOut">
              <a:rPr lang="sv-SE" smtClean="0"/>
              <a:t>2014-04-01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3D6E-ACCB-4224-9C65-269ACB3EB8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17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D114-44BF-48CF-B4D1-A0D2A805F8E7}" type="datetimeFigureOut">
              <a:rPr lang="sv-SE" smtClean="0"/>
              <a:t>2014-04-01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3D6E-ACCB-4224-9C65-269ACB3EB8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182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D114-44BF-48CF-B4D1-A0D2A805F8E7}" type="datetimeFigureOut">
              <a:rPr lang="sv-SE" smtClean="0"/>
              <a:t>2014-04-01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3D6E-ACCB-4224-9C65-269ACB3EB8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181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D114-44BF-48CF-B4D1-A0D2A805F8E7}" type="datetimeFigureOut">
              <a:rPr lang="sv-SE" smtClean="0"/>
              <a:t>2014-04-01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E3D6E-ACCB-4224-9C65-269ACB3EB8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049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region.se/sv/Vastra-Gotalandsregionen/startsida/Regionutveckling/Publikationer-statistik/Aktuella-rapporter/Rapportserie/Studentmobilitet--hogskolornas-betydelse-for-kompetensforsorjningen/" TargetMode="External"/><Relationship Id="rId2" Type="http://schemas.openxmlformats.org/officeDocument/2006/relationships/hyperlink" Target="http://www.vgregion.se/sv/Vastra-Gotalandsregionen/startsida/Regionutveckling/Publikationer-statistik/Aktuella-rapporter/Rapportarkiv/Publikationer-20141/Branschoverskridande-kompetensknippen1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714375"/>
            <a:ext cx="83058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dirty="0" smtClean="0"/>
              <a:t>Regeringsuppdrag om regionala Kompetensplattformar</a:t>
            </a:r>
            <a:br>
              <a:rPr lang="sv-SE" dirty="0" smtClean="0"/>
            </a:br>
            <a:endParaRPr lang="sv-SE" dirty="0" smtClean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4464050" cy="3651250"/>
          </a:xfrm>
        </p:spPr>
      </p:pic>
      <p:sp>
        <p:nvSpPr>
          <p:cNvPr id="17412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643438" y="1628775"/>
            <a:ext cx="4038600" cy="4321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sz="2000" b="1" smtClean="0"/>
              <a:t>Långsiktigt</a:t>
            </a:r>
          </a:p>
          <a:p>
            <a:pPr eaLnBrk="1" hangingPunct="1">
              <a:buFontTx/>
              <a:buNone/>
            </a:pPr>
            <a:r>
              <a:rPr lang="sv-SE" sz="2000" b="1" smtClean="0"/>
              <a:t>regeringsuppdrag</a:t>
            </a:r>
          </a:p>
          <a:p>
            <a:pPr eaLnBrk="1" hangingPunct="1">
              <a:buFontTx/>
              <a:buNone/>
            </a:pPr>
            <a:r>
              <a:rPr lang="sv-SE" sz="2000" b="1" smtClean="0"/>
              <a:t>till regioner med syfte att: </a:t>
            </a:r>
          </a:p>
          <a:p>
            <a:pPr eaLnBrk="1" hangingPunct="1">
              <a:buFontTx/>
              <a:buNone/>
            </a:pPr>
            <a:r>
              <a:rPr lang="sv-SE" sz="1800" b="1" smtClean="0"/>
              <a:t>- </a:t>
            </a:r>
            <a:r>
              <a:rPr lang="sv-SE" sz="1800" smtClean="0"/>
              <a:t>Stärka förutsättningar för en god kompetensförsörjning</a:t>
            </a:r>
          </a:p>
          <a:p>
            <a:pPr eaLnBrk="1" hangingPunct="1">
              <a:buFontTx/>
              <a:buChar char="-"/>
            </a:pPr>
            <a:r>
              <a:rPr lang="sv-SE" sz="1800" smtClean="0"/>
              <a:t>Bidra till hållbar nationell och regional tillväxt </a:t>
            </a:r>
          </a:p>
          <a:p>
            <a:pPr eaLnBrk="1" hangingPunct="1">
              <a:buFontTx/>
              <a:buChar char="-"/>
            </a:pPr>
            <a:r>
              <a:rPr lang="sv-SE" sz="1800" smtClean="0"/>
              <a:t>Öka kunskaperna om regionernas behov </a:t>
            </a:r>
          </a:p>
          <a:p>
            <a:pPr eaLnBrk="1" hangingPunct="1">
              <a:buFontTx/>
              <a:buChar char="-"/>
            </a:pPr>
            <a:r>
              <a:rPr lang="sv-SE" sz="1800" smtClean="0"/>
              <a:t>Förmedla kunskap mellan regional och nationell nivå och bygga strukturer</a:t>
            </a:r>
          </a:p>
        </p:txBody>
      </p:sp>
      <p:sp>
        <p:nvSpPr>
          <p:cNvPr id="17413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827088" y="6245225"/>
            <a:ext cx="5192712" cy="47625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sv-SE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9979"/>
            <a:ext cx="9180512" cy="1269421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467544" y="260648"/>
            <a:ext cx="81690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7200" b="1" dirty="0" smtClean="0">
                <a:solidFill>
                  <a:schemeClr val="accent1"/>
                </a:solidFill>
              </a:rPr>
              <a:t>Kompetensplattform</a:t>
            </a:r>
            <a:endParaRPr lang="sv-SE" sz="7200" b="1" dirty="0">
              <a:solidFill>
                <a:schemeClr val="accent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39552" y="1700808"/>
            <a:ext cx="8771312" cy="7232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 smtClean="0"/>
          </a:p>
          <a:p>
            <a:r>
              <a:rPr lang="sv-SE" sz="2400" dirty="0" smtClean="0"/>
              <a:t>Nya samverkansformer	Nytt långsiktigt Kompetensråd</a:t>
            </a:r>
          </a:p>
          <a:p>
            <a:r>
              <a:rPr lang="sv-SE" sz="2400" dirty="0"/>
              <a:t>	</a:t>
            </a:r>
            <a:r>
              <a:rPr lang="sv-SE" sz="2400" dirty="0"/>
              <a:t>	</a:t>
            </a:r>
            <a:r>
              <a:rPr lang="sv-SE" sz="2400" dirty="0" smtClean="0"/>
              <a:t>		Arbetsgrupper för prioriterade</a:t>
            </a:r>
          </a:p>
          <a:p>
            <a:r>
              <a:rPr lang="sv-SE" sz="2400" dirty="0" smtClean="0"/>
              <a:t>				aktuella utmaningar</a:t>
            </a:r>
          </a:p>
          <a:p>
            <a:r>
              <a:rPr lang="sv-SE" sz="2400" dirty="0"/>
              <a:t>	</a:t>
            </a:r>
            <a:r>
              <a:rPr lang="sv-SE" sz="2400" dirty="0" smtClean="0"/>
              <a:t>			Tätare samverkan med nationella </a:t>
            </a:r>
            <a:br>
              <a:rPr lang="sv-SE" sz="2400" dirty="0" smtClean="0"/>
            </a:br>
            <a:r>
              <a:rPr lang="sv-SE" sz="2400" dirty="0" smtClean="0"/>
              <a:t>				myndigheter, t ex Arbetsförmedlingen</a:t>
            </a:r>
          </a:p>
          <a:p>
            <a:r>
              <a:rPr lang="sv-SE" sz="1400" dirty="0" smtClean="0"/>
              <a:t>				</a:t>
            </a:r>
            <a:endParaRPr lang="sv-SE" sz="1400" dirty="0"/>
          </a:p>
          <a:p>
            <a:endParaRPr lang="sv-SE" sz="2400" dirty="0" smtClean="0"/>
          </a:p>
          <a:p>
            <a:r>
              <a:rPr lang="sv-SE" sz="2400" dirty="0" smtClean="0"/>
              <a:t>Kunskapsunderlag		Samla upp </a:t>
            </a:r>
            <a:r>
              <a:rPr lang="sv-SE" sz="2400" dirty="0" smtClean="0"/>
              <a:t>behov och branschanalyser</a:t>
            </a:r>
            <a:endParaRPr lang="sv-SE" sz="2400" dirty="0" smtClean="0"/>
          </a:p>
          <a:p>
            <a:r>
              <a:rPr lang="sv-SE" sz="2400" dirty="0"/>
              <a:t>	</a:t>
            </a:r>
            <a:r>
              <a:rPr lang="sv-SE" sz="2400" dirty="0" smtClean="0"/>
              <a:t>			</a:t>
            </a:r>
            <a:r>
              <a:rPr lang="sv-SE" sz="2400" dirty="0" smtClean="0"/>
              <a:t>5 </a:t>
            </a:r>
            <a:r>
              <a:rPr lang="sv-SE" sz="2400" dirty="0" smtClean="0"/>
              <a:t>strategier för regional </a:t>
            </a:r>
            <a:r>
              <a:rPr lang="sv-SE" sz="2400" dirty="0" err="1" smtClean="0"/>
              <a:t>komp.försörj</a:t>
            </a:r>
            <a:endParaRPr lang="sv-SE" sz="2400" dirty="0" smtClean="0"/>
          </a:p>
          <a:p>
            <a:r>
              <a:rPr lang="sv-SE" sz="2400" dirty="0" smtClean="0"/>
              <a:t>				Regional inventering kompetensbehov</a:t>
            </a:r>
          </a:p>
          <a:p>
            <a:r>
              <a:rPr lang="sv-SE" sz="2400" dirty="0"/>
              <a:t>	</a:t>
            </a:r>
            <a:r>
              <a:rPr lang="sv-SE" sz="2400" dirty="0" smtClean="0"/>
              <a:t>			Indikatorer för kompetensförsörjning</a:t>
            </a:r>
            <a:endParaRPr lang="sv-SE" sz="2400" dirty="0"/>
          </a:p>
          <a:p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				</a:t>
            </a:r>
          </a:p>
          <a:p>
            <a:r>
              <a:rPr lang="sv-SE" sz="2400" dirty="0"/>
              <a:t>	</a:t>
            </a:r>
            <a:r>
              <a:rPr lang="sv-SE" sz="2400" dirty="0" smtClean="0"/>
              <a:t>			 </a:t>
            </a:r>
            <a:br>
              <a:rPr lang="sv-SE" sz="2400" dirty="0" smtClean="0"/>
            </a:br>
            <a:endParaRPr lang="sv-SE" sz="2400" dirty="0" smtClean="0"/>
          </a:p>
          <a:p>
            <a:endParaRPr lang="sv-SE" sz="2400" dirty="0"/>
          </a:p>
          <a:p>
            <a:endParaRPr lang="sv-SE" sz="2400" dirty="0" smtClean="0"/>
          </a:p>
          <a:p>
            <a:endParaRPr lang="sv-SE" sz="2400" dirty="0" smtClean="0"/>
          </a:p>
          <a:p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683568" y="3068960"/>
            <a:ext cx="1224136" cy="95410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Kommuner Näringsliv</a:t>
            </a:r>
          </a:p>
          <a:p>
            <a:r>
              <a:rPr lang="sv-SE" sz="1400" dirty="0" smtClean="0"/>
              <a:t>Akademi</a:t>
            </a:r>
          </a:p>
          <a:p>
            <a:r>
              <a:rPr lang="sv-SE" sz="1400" dirty="0" smtClean="0"/>
              <a:t>Civilsamhälle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83882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9979"/>
            <a:ext cx="9180512" cy="1269421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467544" y="260648"/>
            <a:ext cx="81690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7200" b="1" dirty="0" smtClean="0">
                <a:solidFill>
                  <a:schemeClr val="accent1"/>
                </a:solidFill>
              </a:rPr>
              <a:t>Kompetensplattform</a:t>
            </a:r>
            <a:endParaRPr lang="sv-SE" sz="7200" b="1" dirty="0">
              <a:solidFill>
                <a:schemeClr val="accent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39552" y="1484784"/>
            <a:ext cx="843884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b="1" dirty="0"/>
          </a:p>
          <a:p>
            <a:r>
              <a:rPr lang="sv-SE" sz="2400" dirty="0"/>
              <a:t>Kommunikation		</a:t>
            </a:r>
            <a:r>
              <a:rPr lang="sv-SE" sz="2400" dirty="0" smtClean="0"/>
              <a:t>Planerar </a:t>
            </a:r>
            <a:r>
              <a:rPr lang="sv-SE" sz="2400" dirty="0"/>
              <a:t>att utveckla en digital </a:t>
            </a:r>
          </a:p>
          <a:p>
            <a:r>
              <a:rPr lang="sv-SE" sz="2400" dirty="0"/>
              <a:t>				plattform där material från </a:t>
            </a:r>
            <a:br>
              <a:rPr lang="sv-SE" sz="2400" dirty="0"/>
            </a:br>
            <a:r>
              <a:rPr lang="sv-SE" sz="2400" dirty="0"/>
              <a:t>				</a:t>
            </a:r>
            <a:r>
              <a:rPr lang="sv-SE" sz="2400" dirty="0" smtClean="0"/>
              <a:t>olika aktörer </a:t>
            </a:r>
            <a:r>
              <a:rPr lang="sv-SE" sz="2400" dirty="0"/>
              <a:t>kan laddas </a:t>
            </a:r>
            <a:r>
              <a:rPr lang="sv-SE" sz="2400" dirty="0" smtClean="0"/>
              <a:t>upp</a:t>
            </a:r>
          </a:p>
          <a:p>
            <a:endParaRPr lang="sv-SE" sz="2400" dirty="0"/>
          </a:p>
          <a:p>
            <a:r>
              <a:rPr lang="sv-SE" sz="2400" dirty="0" smtClean="0"/>
              <a:t>Utbildningsplanering		Fortsatt samverkan gymnasium</a:t>
            </a:r>
            <a:r>
              <a:rPr lang="sv-SE" sz="2400" dirty="0"/>
              <a:t> 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				och</a:t>
            </a:r>
            <a:r>
              <a:rPr lang="sv-SE" sz="2400" dirty="0"/>
              <a:t> </a:t>
            </a:r>
            <a:r>
              <a:rPr lang="sv-SE" sz="2400" dirty="0" smtClean="0"/>
              <a:t>gymnasial vuxenutbildning, </a:t>
            </a:r>
            <a:br>
              <a:rPr lang="sv-SE" sz="2400" dirty="0" smtClean="0"/>
            </a:br>
            <a:r>
              <a:rPr lang="sv-SE" sz="2400" dirty="0" smtClean="0"/>
              <a:t>				nätverk SYV,</a:t>
            </a:r>
            <a:r>
              <a:rPr lang="sv-SE" sz="2400" dirty="0"/>
              <a:t> </a:t>
            </a:r>
            <a:r>
              <a:rPr lang="sv-SE" sz="2400" dirty="0" smtClean="0"/>
              <a:t>avtal HH och CV</a:t>
            </a:r>
            <a:endParaRPr lang="sv-SE" sz="2400" dirty="0"/>
          </a:p>
          <a:p>
            <a:endParaRPr lang="sv-SE" dirty="0" smtClean="0"/>
          </a:p>
          <a:p>
            <a:r>
              <a:rPr lang="sv-SE" sz="2400" dirty="0" smtClean="0"/>
              <a:t>Utbildningsformer		</a:t>
            </a:r>
            <a:r>
              <a:rPr lang="sv-SE" sz="2400" dirty="0"/>
              <a:t>C</a:t>
            </a:r>
            <a:r>
              <a:rPr lang="sv-SE" sz="2400" dirty="0" smtClean="0"/>
              <a:t>ollege för teknik, vård- och omsorg </a:t>
            </a:r>
            <a:br>
              <a:rPr lang="sv-SE" sz="2400" dirty="0" smtClean="0"/>
            </a:br>
            <a:r>
              <a:rPr lang="sv-SE" sz="2400" dirty="0" smtClean="0"/>
              <a:t>				Utveckling av Yrkeshögskola</a:t>
            </a:r>
          </a:p>
          <a:p>
            <a:r>
              <a:rPr lang="sv-SE" sz="2400" dirty="0" smtClean="0"/>
              <a:t>				</a:t>
            </a:r>
            <a:r>
              <a:rPr lang="sv-SE" sz="2400" dirty="0" err="1" smtClean="0"/>
              <a:t>Entreprenöriellt</a:t>
            </a:r>
            <a:r>
              <a:rPr lang="sv-SE" sz="2400" dirty="0" smtClean="0"/>
              <a:t> förhållningssätt</a:t>
            </a:r>
          </a:p>
        </p:txBody>
      </p:sp>
    </p:spTree>
    <p:extLst>
      <p:ext uri="{BB962C8B-B14F-4D97-AF65-F5344CB8AC3E}">
        <p14:creationId xmlns:p14="http://schemas.microsoft.com/office/powerpoint/2010/main" val="73703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alla24\AppData\Local\Temp\notes4C3762\Framsida_VG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333375"/>
            <a:ext cx="43910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84213" y="6245225"/>
            <a:ext cx="5335587" cy="47625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sv-SE" sz="1800" dirty="0">
                <a:solidFill>
                  <a:schemeClr val="bg1"/>
                </a:solidFill>
              </a:rPr>
              <a:t>Kompetensplattform Västra Götaland</a:t>
            </a:r>
          </a:p>
        </p:txBody>
      </p:sp>
      <p:pic>
        <p:nvPicPr>
          <p:cNvPr id="25604" name="Picture 5" descr="European Commiss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562">
            <a:off x="895350" y="2424113"/>
            <a:ext cx="16383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770413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ktangel 1"/>
          <p:cNvSpPr>
            <a:spLocks noChangeArrowheads="1"/>
          </p:cNvSpPr>
          <p:nvPr/>
        </p:nvSpPr>
        <p:spPr bwMode="auto">
          <a:xfrm>
            <a:off x="684213" y="1243013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b="1"/>
              <a:t>Gemensam Regional utvecklingsstrategi VG2020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5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89000"/>
            <a:ext cx="8077200" cy="547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sz="2800" b="1" smtClean="0"/>
              <a:t>Insatsområden inom kompetensförsörjning i </a:t>
            </a:r>
            <a:br>
              <a:rPr lang="sv-SE" sz="2800" b="1" smtClean="0"/>
            </a:br>
            <a:r>
              <a:rPr lang="sv-SE" sz="2800" b="1" smtClean="0"/>
              <a:t>VG 2014-2020</a:t>
            </a:r>
            <a:r>
              <a:rPr lang="sv-SE" sz="3200" b="1" smtClean="0"/>
              <a:t/>
            </a:r>
            <a:br>
              <a:rPr lang="sv-SE" sz="3200" b="1" smtClean="0"/>
            </a:br>
            <a:endParaRPr lang="sv-SE" sz="3200" b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14563"/>
            <a:ext cx="4103688" cy="24082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sv-SE" sz="1600" b="1" dirty="0" smtClean="0">
                <a:cs typeface="Arial" panose="020B0604020202020204" pitchFamily="34" charset="0"/>
              </a:rPr>
              <a:t>Skapa en sammanhållen arena för ungas möjligheter till praktik, ferieplatser, mentorer</a:t>
            </a:r>
          </a:p>
          <a:p>
            <a:pPr eaLnBrk="1" hangingPunct="1">
              <a:defRPr/>
            </a:pPr>
            <a:endParaRPr lang="sv-SE" sz="1600" b="1" dirty="0" smtClean="0"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sv-SE" sz="1600" b="1" dirty="0" smtClean="0">
                <a:cs typeface="Arial" panose="020B0604020202020204" pitchFamily="34" charset="0"/>
              </a:rPr>
              <a:t>Kraftsamling på ökad samverkan mellan eftergymnasial utbildning och arbetslivet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9750" y="4535488"/>
            <a:ext cx="316706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sv-SE" sz="1600" b="1">
                <a:ea typeface="ヒラギノ角ゴ Pro W3" pitchFamily="-32" charset="-128"/>
              </a:rPr>
              <a:t>Fler ska bedriva eftergymnasiala studier och avhoppen från skolan ska minska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811713" y="2214563"/>
            <a:ext cx="35290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sv-SE" sz="1600" b="1">
                <a:ea typeface="ヒラギノ角ゴ Pro W3" pitchFamily="-32" charset="-128"/>
              </a:rPr>
              <a:t>Förkorta och förenkla vägen till arbetsmarknaden genom vägledning och validering</a:t>
            </a:r>
            <a:endParaRPr lang="sv-SE" sz="2400">
              <a:ea typeface="ヒラギノ角ゴ Pro W3" pitchFamily="-32" charset="-128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787900" y="3427413"/>
            <a:ext cx="37433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sv-SE" sz="1600" b="1">
                <a:ea typeface="ヒラギノ角ゴ Pro W3" pitchFamily="-32" charset="-128"/>
              </a:rPr>
              <a:t>Effektiv kompetensförsörjning och livslångt lärande i företag och organisationer (</a:t>
            </a:r>
            <a:r>
              <a:rPr lang="sv-SE" sz="1600" b="1" i="1">
                <a:ea typeface="ヒラギノ角ゴ Pro W3" pitchFamily="-32" charset="-128"/>
                <a:sym typeface="Wingdings" panose="05000000000000000000" pitchFamily="2" charset="2"/>
              </a:rPr>
              <a:t>Handlingsprogram)</a:t>
            </a:r>
            <a:endParaRPr lang="sv-SE" sz="1600" i="1">
              <a:ea typeface="ヒラギノ角ゴ Pro W3" pitchFamily="-32" charset="-128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11713" y="4533900"/>
            <a:ext cx="295116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sv-SE" sz="1600" b="1">
                <a:ea typeface="ヒラギノ角ゴ Pro W3" pitchFamily="-32" charset="-128"/>
              </a:rPr>
              <a:t>Utveckla samordning inom utbildningssystemet för att möta framtida kompetensbehov</a:t>
            </a:r>
          </a:p>
        </p:txBody>
      </p:sp>
      <p:sp>
        <p:nvSpPr>
          <p:cNvPr id="26632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56823" y="6245225"/>
            <a:ext cx="5362977" cy="476250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sv-SE" sz="1600" dirty="0">
                <a:solidFill>
                  <a:schemeClr val="bg1"/>
                </a:solidFill>
              </a:rPr>
              <a:t>Kompetensplattform Västra Götaland</a:t>
            </a:r>
          </a:p>
        </p:txBody>
      </p:sp>
    </p:spTree>
    <p:extLst>
      <p:ext uri="{BB962C8B-B14F-4D97-AF65-F5344CB8AC3E}">
        <p14:creationId xmlns:p14="http://schemas.microsoft.com/office/powerpoint/2010/main" val="10203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ubrik 1"/>
          <p:cNvSpPr>
            <a:spLocks noGrp="1"/>
          </p:cNvSpPr>
          <p:nvPr>
            <p:ph type="ctrTitle"/>
          </p:nvPr>
        </p:nvSpPr>
        <p:spPr>
          <a:xfrm>
            <a:off x="766763" y="241300"/>
            <a:ext cx="7648575" cy="147002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sv-SE" sz="4000" b="1" smtClean="0"/>
              <a:t>Kompetensplattform VG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6763" y="1841680"/>
            <a:ext cx="7648575" cy="3825024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chemeClr val="tx1"/>
                </a:solidFill>
              </a:rPr>
              <a:t>Kunskapsunderlag, analyser, prognoser</a:t>
            </a:r>
            <a:endParaRPr lang="sv-SE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sv-SE" b="1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chemeClr val="tx1"/>
                </a:solidFill>
              </a:rPr>
              <a:t>Gemensamma strukturer/verktyg</a:t>
            </a:r>
          </a:p>
          <a:p>
            <a:pPr algn="l" eaLnBrk="1" hangingPunct="1"/>
            <a:r>
              <a:rPr lang="sv-SE" sz="1800" b="1" dirty="0" smtClean="0">
                <a:solidFill>
                  <a:schemeClr val="tx1"/>
                </a:solidFill>
              </a:rPr>
              <a:t>Validering Väst, REKAS (Regional Kartläggning av Arbetsmarknad och studerande), SYV-online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sv-SE" b="1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chemeClr val="tx1"/>
                </a:solidFill>
              </a:rPr>
              <a:t>Samverkan, samordning, forum och påverkan</a:t>
            </a:r>
          </a:p>
          <a:p>
            <a:pPr eaLnBrk="1" hangingPunct="1">
              <a:buFontTx/>
              <a:buAutoNum type="arabicPeriod"/>
            </a:pPr>
            <a:endParaRPr lang="sv-SE" dirty="0" smtClean="0">
              <a:solidFill>
                <a:srgbClr val="898989"/>
              </a:solidFill>
            </a:endParaRPr>
          </a:p>
        </p:txBody>
      </p:sp>
      <p:sp>
        <p:nvSpPr>
          <p:cNvPr id="22532" name="Platshållare för sidfo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sv-SE" sz="1200" smtClean="0">
                <a:solidFill>
                  <a:schemeClr val="bg1"/>
                </a:solidFill>
              </a:rPr>
              <a:t>Kompetensplattform Västra Götaland</a:t>
            </a:r>
          </a:p>
        </p:txBody>
      </p:sp>
    </p:spTree>
    <p:extLst>
      <p:ext uri="{BB962C8B-B14F-4D97-AF65-F5344CB8AC3E}">
        <p14:creationId xmlns:p14="http://schemas.microsoft.com/office/powerpoint/2010/main" val="41847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/>
          <p:cNvSpPr>
            <a:spLocks noGrp="1"/>
          </p:cNvSpPr>
          <p:nvPr>
            <p:ph type="ctrTitle"/>
          </p:nvPr>
        </p:nvSpPr>
        <p:spPr>
          <a:xfrm>
            <a:off x="685800" y="361950"/>
            <a:ext cx="7772400" cy="1470025"/>
          </a:xfrm>
        </p:spPr>
        <p:txBody>
          <a:bodyPr/>
          <a:lstStyle/>
          <a:p>
            <a:pPr eaLnBrk="1" hangingPunct="1"/>
            <a:r>
              <a:rPr lang="sv-SE" sz="3600" b="1" dirty="0" smtClean="0"/>
              <a:t>Kunskapsunderlag: analyser, rapporter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2187" y="2060620"/>
            <a:ext cx="7044229" cy="3578180"/>
          </a:xfrm>
        </p:spPr>
        <p:txBody>
          <a:bodyPr/>
          <a:lstStyle/>
          <a:p>
            <a:pPr algn="l" eaLnBrk="1" hangingPunct="1">
              <a:defRPr/>
            </a:pPr>
            <a:r>
              <a:rPr lang="sv-SE" sz="1800" b="1" dirty="0">
                <a:solidFill>
                  <a:schemeClr val="tx1"/>
                </a:solidFill>
              </a:rPr>
              <a:t>Branschöverskridande kompetensknippen - Nya perspektiv på Västsveriges näringslivsstruktur</a:t>
            </a:r>
            <a:endParaRPr lang="sv-SE" sz="1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sv-SE" sz="1200" u="sng" dirty="0">
                <a:solidFill>
                  <a:schemeClr val="tx1"/>
                </a:solidFill>
                <a:hlinkClick r:id="rId2"/>
              </a:rPr>
              <a:t>http://www.vgregion.se/sv/Vastra-Gotalandsregionen/startsida/Regionutveckling/Publikationer-statistik/Aktuella-rapporter/Rapportarkiv/Publikationer-20141/Branschoverskridande-kompetensknippen1/</a:t>
            </a:r>
            <a:endParaRPr lang="sv-SE" sz="1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sv-SE" sz="1800" dirty="0">
                <a:solidFill>
                  <a:schemeClr val="tx1"/>
                </a:solidFill>
              </a:rPr>
              <a:t> </a:t>
            </a:r>
          </a:p>
          <a:p>
            <a:pPr algn="l" eaLnBrk="1" hangingPunct="1">
              <a:defRPr/>
            </a:pPr>
            <a:r>
              <a:rPr lang="sv-SE" sz="1800" b="1" dirty="0">
                <a:solidFill>
                  <a:schemeClr val="tx1"/>
                </a:solidFill>
              </a:rPr>
              <a:t>Efter examen- var tar studenterna vägen?  - en rapport om den regionala kompetensförsörjningen</a:t>
            </a:r>
            <a:endParaRPr lang="sv-SE" sz="1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sv-SE" sz="1200" u="sng" dirty="0">
                <a:solidFill>
                  <a:schemeClr val="tx1"/>
                </a:solidFill>
                <a:hlinkClick r:id="rId3"/>
              </a:rPr>
              <a:t>http://www.vgregion.se/sv/Vastra-Gotalandsregionen/startsida/Regionutveckling/Publikationer-statistik/Aktuella-rapporter/Rapportserie/Studentmobilitet--hogskolornas-betydelse-for-kompetensforsorjningen/</a:t>
            </a:r>
            <a:endParaRPr lang="sv-SE" sz="1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sv-SE" dirty="0"/>
          </a:p>
        </p:txBody>
      </p:sp>
      <p:sp>
        <p:nvSpPr>
          <p:cNvPr id="23556" name="Platshållare för sidfo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sv-SE" sz="1200" smtClean="0">
                <a:solidFill>
                  <a:schemeClr val="bg1"/>
                </a:solidFill>
              </a:rPr>
              <a:t>Kompetensplattform Västra Götaland</a:t>
            </a:r>
          </a:p>
        </p:txBody>
      </p:sp>
    </p:spTree>
    <p:extLst>
      <p:ext uri="{BB962C8B-B14F-4D97-AF65-F5344CB8AC3E}">
        <p14:creationId xmlns:p14="http://schemas.microsoft.com/office/powerpoint/2010/main" val="35250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sv-SE" sz="1200">
                <a:solidFill>
                  <a:schemeClr val="bg1"/>
                </a:solidFill>
              </a:rPr>
              <a:t>Kompetensplattform Västra Götaland</a:t>
            </a:r>
          </a:p>
        </p:txBody>
      </p:sp>
      <p:sp>
        <p:nvSpPr>
          <p:cNvPr id="2457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600" b="1" dirty="0" smtClean="0"/>
              <a:t>Kommande analyser, rapporter</a:t>
            </a:r>
          </a:p>
        </p:txBody>
      </p:sp>
      <p:sp>
        <p:nvSpPr>
          <p:cNvPr id="9524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93713" y="1404938"/>
            <a:ext cx="8305800" cy="45259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sv-SE" sz="1800" b="1" i="1" dirty="0" smtClean="0"/>
              <a:t>Analys av integrationen på arbetsmarknaden</a:t>
            </a:r>
            <a:endParaRPr lang="sv-SE" sz="1800" dirty="0" smtClean="0"/>
          </a:p>
          <a:p>
            <a:pPr eaLnBrk="1" hangingPunct="1">
              <a:defRPr/>
            </a:pPr>
            <a:r>
              <a:rPr lang="sv-SE" sz="1200" dirty="0" smtClean="0"/>
              <a:t>Syfte: att öka kunskapen om situationen på arbetsmarknaden för personer med utländsk bakgrund. </a:t>
            </a:r>
          </a:p>
          <a:p>
            <a:pPr eaLnBrk="1" hangingPunct="1">
              <a:defRPr/>
            </a:pPr>
            <a:r>
              <a:rPr lang="sv-SE" sz="1200" dirty="0" smtClean="0"/>
              <a:t>Klart våren 2014</a:t>
            </a:r>
          </a:p>
          <a:p>
            <a:pPr marL="0" indent="0" eaLnBrk="1" hangingPunct="1">
              <a:buFontTx/>
              <a:buNone/>
              <a:defRPr/>
            </a:pPr>
            <a:r>
              <a:rPr lang="sv-SE" sz="1800" b="1" i="1" dirty="0" smtClean="0"/>
              <a:t>Kompetenskartläggning av Life Science-sektorn</a:t>
            </a:r>
          </a:p>
          <a:p>
            <a:pPr eaLnBrk="1" hangingPunct="1">
              <a:defRPr/>
            </a:pPr>
            <a:r>
              <a:rPr lang="sv-SE" sz="1200" dirty="0" smtClean="0"/>
              <a:t>Kompetenskartläggning av Life Science-sektorn i Västra Götaland. Kombination av kvantitativa och kvalitativa metoder. Tillväxtverksprojekt och </a:t>
            </a:r>
            <a:r>
              <a:rPr lang="sv-SE" sz="1200" dirty="0" err="1" smtClean="0"/>
              <a:t>ev</a:t>
            </a:r>
            <a:r>
              <a:rPr lang="sv-SE" sz="1200" dirty="0" smtClean="0"/>
              <a:t> modell för andra branscher</a:t>
            </a:r>
          </a:p>
          <a:p>
            <a:pPr eaLnBrk="1" hangingPunct="1">
              <a:defRPr/>
            </a:pPr>
            <a:r>
              <a:rPr lang="sv-SE" sz="1200" dirty="0" smtClean="0"/>
              <a:t>Klart hösten 2014</a:t>
            </a:r>
            <a:endParaRPr lang="sv-SE" sz="1200" b="1" i="1" dirty="0" smtClean="0"/>
          </a:p>
          <a:p>
            <a:pPr marL="0" indent="0" eaLnBrk="1" hangingPunct="1">
              <a:buFontTx/>
              <a:buNone/>
              <a:defRPr/>
            </a:pPr>
            <a:r>
              <a:rPr lang="sv-SE" sz="1800" b="1" i="1" dirty="0" smtClean="0"/>
              <a:t>Kartläggning av bristyrken</a:t>
            </a:r>
          </a:p>
          <a:p>
            <a:pPr eaLnBrk="1" hangingPunct="1">
              <a:defRPr/>
            </a:pPr>
            <a:r>
              <a:rPr lang="sv-SE" sz="1200" dirty="0" smtClean="0"/>
              <a:t>Regional data från arbetsförmedlingen bearbetas och presenteras i syfte att ge en kompletterande regional bild av bristyrken. Kompletterar långsiktiga prognosen med nuläge samt prognos på ett års sikt.</a:t>
            </a:r>
          </a:p>
          <a:p>
            <a:pPr eaLnBrk="1" hangingPunct="1">
              <a:defRPr/>
            </a:pPr>
            <a:r>
              <a:rPr lang="sv-SE" sz="1200" dirty="0" smtClean="0"/>
              <a:t>Klart hösten 2014</a:t>
            </a:r>
          </a:p>
          <a:p>
            <a:pPr marL="0" indent="0" eaLnBrk="1" hangingPunct="1">
              <a:buNone/>
              <a:defRPr/>
            </a:pPr>
            <a:r>
              <a:rPr lang="sv-SE" sz="1800" b="1" dirty="0" smtClean="0"/>
              <a:t>Uppdatering av utbildnings- och arbetsmarknadsprognos</a:t>
            </a:r>
            <a:endParaRPr lang="sv-SE" sz="1800" dirty="0" smtClean="0"/>
          </a:p>
          <a:p>
            <a:pPr eaLnBrk="1" hangingPunct="1">
              <a:defRPr/>
            </a:pPr>
            <a:r>
              <a:rPr lang="sv-SE" sz="1200" dirty="0" smtClean="0"/>
              <a:t>Uppdatering av prognos som gjordes 2011 (90 utbildningsgrupper). Fördjupning av YH-utbildningar samt hälso- och sjukvårdsutbildningar</a:t>
            </a:r>
          </a:p>
          <a:p>
            <a:pPr eaLnBrk="1" hangingPunct="1">
              <a:defRPr/>
            </a:pPr>
            <a:r>
              <a:rPr lang="sv-SE" sz="1200" dirty="0" smtClean="0"/>
              <a:t>Klart hösten 2015</a:t>
            </a:r>
          </a:p>
          <a:p>
            <a:pPr marL="0" indent="0" eaLnBrk="1" hangingPunct="1">
              <a:buNone/>
              <a:defRPr/>
            </a:pPr>
            <a:r>
              <a:rPr lang="sv-SE" sz="1800" b="1" dirty="0" smtClean="0"/>
              <a:t>Indikatorer för kompetensförsörjning</a:t>
            </a:r>
          </a:p>
        </p:txBody>
      </p:sp>
    </p:spTree>
    <p:extLst>
      <p:ext uri="{BB962C8B-B14F-4D97-AF65-F5344CB8AC3E}">
        <p14:creationId xmlns:p14="http://schemas.microsoft.com/office/powerpoint/2010/main" val="12527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9100" y="6259133"/>
            <a:ext cx="5035550" cy="330582"/>
          </a:xfrm>
          <a:noFill/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sv-SE" sz="1400" dirty="0">
                <a:solidFill>
                  <a:schemeClr val="bg1"/>
                </a:solidFill>
              </a:rPr>
              <a:t>Kompetensplattform Västra Götaland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04800"/>
            <a:ext cx="8305800" cy="788988"/>
          </a:xfrm>
        </p:spPr>
        <p:txBody>
          <a:bodyPr/>
          <a:lstStyle/>
          <a:p>
            <a:pPr eaLnBrk="1" hangingPunct="1"/>
            <a:r>
              <a:rPr lang="sv-SE" sz="2400" b="1" dirty="0" smtClean="0"/>
              <a:t>Fokus i arbetet bl.a.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131888"/>
            <a:ext cx="3322637" cy="4525962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sv-SE" dirty="0" smtClean="0"/>
              <a:t>Branscher</a:t>
            </a:r>
          </a:p>
          <a:p>
            <a:pPr eaLnBrk="1" hangingPunct="1"/>
            <a:r>
              <a:rPr lang="sv-SE" dirty="0"/>
              <a:t>S</a:t>
            </a:r>
            <a:r>
              <a:rPr lang="sv-SE" dirty="0" smtClean="0"/>
              <a:t>tudie- och yrkesvägledning</a:t>
            </a:r>
          </a:p>
          <a:p>
            <a:pPr eaLnBrk="1" hangingPunct="1"/>
            <a:r>
              <a:rPr lang="sv-SE" dirty="0" smtClean="0"/>
              <a:t>Ökad dialog och samverkan /samordning </a:t>
            </a:r>
          </a:p>
          <a:p>
            <a:r>
              <a:rPr lang="sv-SE" dirty="0" smtClean="0"/>
              <a:t>Strukturfonder</a:t>
            </a:r>
          </a:p>
          <a:p>
            <a:r>
              <a:rPr lang="sv-SE" dirty="0" smtClean="0"/>
              <a:t>Integration </a:t>
            </a:r>
          </a:p>
          <a:p>
            <a:r>
              <a:rPr lang="sv-SE" dirty="0" smtClean="0"/>
              <a:t>Jämställdhet </a:t>
            </a:r>
          </a:p>
          <a:p>
            <a:endParaRPr lang="sv-SE" dirty="0" smtClean="0"/>
          </a:p>
          <a:p>
            <a:pPr eaLnBrk="1" hangingPunct="1"/>
            <a:endParaRPr lang="sv-SE" dirty="0" smtClean="0"/>
          </a:p>
        </p:txBody>
      </p:sp>
      <p:pic>
        <p:nvPicPr>
          <p:cNvPr id="27653" name="Picture 4" descr="VGR_Karta_kommuner_mörkbeige_15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1093788"/>
            <a:ext cx="458946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2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				</a:t>
            </a:r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r>
              <a:rPr lang="sv-SE" dirty="0" smtClean="0"/>
              <a:t>Tack!</a:t>
            </a:r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marja-leena.lampinen@vgregion.se</a:t>
            </a:r>
          </a:p>
          <a:p>
            <a:pPr marL="0" indent="0" algn="ctr">
              <a:buNone/>
            </a:pPr>
            <a:r>
              <a:rPr lang="sv-SE" dirty="0" smtClean="0"/>
              <a:t>johan.lindberg@regionhalland.se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70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/>
          <p:nvPr/>
        </p:nvSpPr>
        <p:spPr>
          <a:xfrm>
            <a:off x="419100" y="4941888"/>
            <a:ext cx="1681163" cy="90328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ktangel 29"/>
          <p:cNvSpPr/>
          <p:nvPr/>
        </p:nvSpPr>
        <p:spPr>
          <a:xfrm>
            <a:off x="6091238" y="4243388"/>
            <a:ext cx="1681162" cy="90328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436" name="Grupp 31"/>
          <p:cNvGrpSpPr>
            <a:grpSpLocks/>
          </p:cNvGrpSpPr>
          <p:nvPr/>
        </p:nvGrpSpPr>
        <p:grpSpPr bwMode="auto">
          <a:xfrm>
            <a:off x="3409950" y="4921250"/>
            <a:ext cx="1627188" cy="904875"/>
            <a:chOff x="720076" y="288030"/>
            <a:chExt cx="1626989" cy="903882"/>
          </a:xfrm>
        </p:grpSpPr>
        <p:sp>
          <p:nvSpPr>
            <p:cNvPr id="33" name="Rektangel 32"/>
            <p:cNvSpPr/>
            <p:nvPr/>
          </p:nvSpPr>
          <p:spPr>
            <a:xfrm>
              <a:off x="720076" y="288030"/>
              <a:ext cx="1626989" cy="9038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ktangel 33"/>
            <p:cNvSpPr/>
            <p:nvPr/>
          </p:nvSpPr>
          <p:spPr>
            <a:xfrm>
              <a:off x="720076" y="288030"/>
              <a:ext cx="1626989" cy="903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860" tIns="22860" rIns="22860" bIns="22860" spcCol="1270" anchor="ctr"/>
            <a:lstStyle/>
            <a:p>
              <a:pPr algn="r" defTabSz="2667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sv-S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437" name="textruta 9"/>
          <p:cNvSpPr txBox="1">
            <a:spLocks noChangeArrowheads="1"/>
          </p:cNvSpPr>
          <p:nvPr/>
        </p:nvSpPr>
        <p:spPr bwMode="auto">
          <a:xfrm>
            <a:off x="6616700" y="3302000"/>
            <a:ext cx="66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v-SE" sz="900">
                <a:solidFill>
                  <a:srgbClr val="FFFFFF"/>
                </a:solidFill>
                <a:latin typeface="Calibri" panose="020F0502020204030204" pitchFamily="34" charset="0"/>
              </a:rPr>
              <a:t>Beslut om nästa steg</a:t>
            </a:r>
          </a:p>
        </p:txBody>
      </p:sp>
      <p:graphicFrame>
        <p:nvGraphicFramePr>
          <p:cNvPr id="24" name="Diagram 23"/>
          <p:cNvGraphicFramePr/>
          <p:nvPr/>
        </p:nvGraphicFramePr>
        <p:xfrm>
          <a:off x="2215612" y="792480"/>
          <a:ext cx="5083978" cy="428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Diagram 24"/>
          <p:cNvGraphicFramePr/>
          <p:nvPr/>
        </p:nvGraphicFramePr>
        <p:xfrm>
          <a:off x="0" y="1"/>
          <a:ext cx="25557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5" name="Diagram 34"/>
          <p:cNvGraphicFramePr/>
          <p:nvPr/>
        </p:nvGraphicFramePr>
        <p:xfrm>
          <a:off x="6494512" y="0"/>
          <a:ext cx="25557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2617788" y="908050"/>
            <a:ext cx="1296987" cy="431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dirty="0">
                <a:solidFill>
                  <a:prstClr val="black"/>
                </a:solidFill>
              </a:rPr>
              <a:t>Representeras av två koordinatorer </a:t>
            </a:r>
          </a:p>
        </p:txBody>
      </p:sp>
      <p:cxnSp>
        <p:nvCxnSpPr>
          <p:cNvPr id="7" name="Rak pil 6"/>
          <p:cNvCxnSpPr/>
          <p:nvPr/>
        </p:nvCxnSpPr>
        <p:spPr>
          <a:xfrm flipV="1">
            <a:off x="2100263" y="1123950"/>
            <a:ext cx="517525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>
            <a:off x="3840163" y="981075"/>
            <a:ext cx="3825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987"/>
            <a:ext cx="9180512" cy="1269421"/>
          </a:xfrm>
          <a:prstGeom prst="rect">
            <a:avLst/>
          </a:prstGeom>
        </p:spPr>
      </p:pic>
      <p:grpSp>
        <p:nvGrpSpPr>
          <p:cNvPr id="6" name="Grupp 5"/>
          <p:cNvGrpSpPr/>
          <p:nvPr/>
        </p:nvGrpSpPr>
        <p:grpSpPr>
          <a:xfrm rot="248829">
            <a:off x="899592" y="620688"/>
            <a:ext cx="7437912" cy="5591175"/>
            <a:chOff x="899592" y="620688"/>
            <a:chExt cx="7437912" cy="55911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9"/>
            <a:stretch/>
          </p:blipFill>
          <p:spPr bwMode="auto">
            <a:xfrm>
              <a:off x="899592" y="620688"/>
              <a:ext cx="7437912" cy="559117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Rektangel 3"/>
            <p:cNvSpPr/>
            <p:nvPr/>
          </p:nvSpPr>
          <p:spPr>
            <a:xfrm>
              <a:off x="1907704" y="3416275"/>
              <a:ext cx="5976664" cy="80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5532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987"/>
            <a:ext cx="9180512" cy="126942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4"/>
          <a:stretch/>
        </p:blipFill>
        <p:spPr bwMode="auto">
          <a:xfrm rot="245568">
            <a:off x="977974" y="662282"/>
            <a:ext cx="7410450" cy="535796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2"/>
          <a:stretch/>
        </p:blipFill>
        <p:spPr>
          <a:xfrm>
            <a:off x="0" y="0"/>
            <a:ext cx="9144000" cy="561913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827584" y="4501569"/>
            <a:ext cx="7638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b="1" dirty="0" smtClean="0">
                <a:solidFill>
                  <a:schemeClr val="bg1"/>
                </a:solidFill>
              </a:rPr>
              <a:t>Kompetensplattformen</a:t>
            </a:r>
            <a:endParaRPr lang="sv-SE" sz="6000" b="1" dirty="0">
              <a:solidFill>
                <a:schemeClr val="bg1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795005"/>
            <a:ext cx="390448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754379" y="764704"/>
            <a:ext cx="7881541" cy="81959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sv-SE" sz="4800" b="1" dirty="0">
                <a:solidFill>
                  <a:srgbClr val="0070C0"/>
                </a:solidFill>
              </a:rPr>
              <a:t>Några </a:t>
            </a:r>
            <a:r>
              <a:rPr lang="sv-SE" sz="4800" b="1" dirty="0" smtClean="0">
                <a:solidFill>
                  <a:srgbClr val="0070C0"/>
                </a:solidFill>
              </a:rPr>
              <a:t>utmaningar för Halland</a:t>
            </a:r>
            <a:endParaRPr lang="sv-SE" sz="4800" b="1" dirty="0">
              <a:solidFill>
                <a:srgbClr val="0070C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754379" y="1988840"/>
            <a:ext cx="8143323" cy="4559080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sv-SE" sz="2400" dirty="0" smtClean="0"/>
              <a:t>Få fler hallänningar att vandra i utbildningstrappan</a:t>
            </a:r>
            <a:endParaRPr lang="sv-SE" sz="2400" dirty="0"/>
          </a:p>
          <a:p>
            <a:endParaRPr lang="sv-SE" sz="1400" dirty="0"/>
          </a:p>
          <a:p>
            <a:r>
              <a:rPr lang="sv-SE" sz="2400" dirty="0"/>
              <a:t>Fler som väljer att jobba i bristyrken, jämställdhet</a:t>
            </a:r>
          </a:p>
          <a:p>
            <a:endParaRPr lang="sv-SE" sz="1400" dirty="0"/>
          </a:p>
          <a:p>
            <a:r>
              <a:rPr lang="sv-SE" sz="2400" dirty="0"/>
              <a:t>Fler företag som hittar rätt kompetens </a:t>
            </a:r>
            <a:br>
              <a:rPr lang="sv-SE" sz="2400" dirty="0"/>
            </a:br>
            <a:r>
              <a:rPr lang="sv-SE" sz="2400" dirty="0"/>
              <a:t>Utbildning vs kompetensbehov</a:t>
            </a:r>
          </a:p>
          <a:p>
            <a:endParaRPr lang="sv-SE" sz="1400" dirty="0"/>
          </a:p>
          <a:p>
            <a:r>
              <a:rPr lang="sv-SE" sz="2400" dirty="0"/>
              <a:t>Fler företag som anställer personal med eftergymnasial utbildning, även </a:t>
            </a:r>
            <a:r>
              <a:rPr lang="sv-SE" sz="2400" dirty="0" smtClean="0"/>
              <a:t>utrikes födda</a:t>
            </a:r>
            <a:endParaRPr lang="sv-SE" sz="2400" dirty="0"/>
          </a:p>
          <a:p>
            <a:endParaRPr lang="sv-SE" sz="1400" dirty="0"/>
          </a:p>
          <a:p>
            <a:r>
              <a:rPr lang="sv-SE" sz="2400" dirty="0"/>
              <a:t>Goda möjligheter till kompetensutveckling i olika branscher,</a:t>
            </a:r>
            <a:br>
              <a:rPr lang="sv-SE" sz="2400" dirty="0"/>
            </a:br>
            <a:r>
              <a:rPr lang="sv-SE" sz="2400" dirty="0"/>
              <a:t>fokus på SME</a:t>
            </a:r>
          </a:p>
          <a:p>
            <a:endParaRPr lang="sv-SE" sz="2500" b="1" dirty="0">
              <a:solidFill>
                <a:srgbClr val="438011"/>
              </a:solidFill>
            </a:endParaRPr>
          </a:p>
          <a:p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3094211" y="6079873"/>
            <a:ext cx="5726432" cy="327152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r"/>
            <a:r>
              <a:rPr lang="sv-SE" sz="1600" i="1" dirty="0"/>
              <a:t>Kairos </a:t>
            </a:r>
            <a:r>
              <a:rPr lang="sv-SE" sz="1600" i="1" dirty="0" err="1"/>
              <a:t>Future</a:t>
            </a:r>
            <a:r>
              <a:rPr lang="sv-SE" sz="1600" i="1" dirty="0"/>
              <a:t>, Socioekonomisk analys, m </a:t>
            </a:r>
            <a:r>
              <a:rPr lang="sv-SE" sz="1600" i="1" dirty="0" err="1"/>
              <a:t>fl</a:t>
            </a:r>
            <a:endParaRPr lang="sv-SE" sz="1600" i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987"/>
            <a:ext cx="9180512" cy="12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4800" dirty="0" smtClean="0"/>
              <a:t/>
            </a:r>
            <a:br>
              <a:rPr lang="sv-SE" sz="4800" dirty="0" smtClean="0"/>
            </a:br>
            <a:endParaRPr lang="sv-SE" dirty="0" smtClean="0"/>
          </a:p>
          <a:p>
            <a:pPr marL="0" indent="0" algn="ctr">
              <a:buNone/>
            </a:pPr>
            <a:r>
              <a:rPr lang="sv-SE" sz="4800" dirty="0" smtClean="0"/>
              <a:t>Utgå från allt det goda arbete som görs i Halland</a:t>
            </a:r>
            <a:endParaRPr lang="sv-SE" sz="4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987"/>
            <a:ext cx="9180512" cy="126942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39552" y="260648"/>
            <a:ext cx="81690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7200" b="1" dirty="0" smtClean="0">
                <a:solidFill>
                  <a:schemeClr val="accent1"/>
                </a:solidFill>
              </a:rPr>
              <a:t>Kompetensplattform</a:t>
            </a:r>
            <a:endParaRPr lang="sv-SE" sz="7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987"/>
            <a:ext cx="9180512" cy="1269421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39552" y="260648"/>
            <a:ext cx="81690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7200" b="1" dirty="0" smtClean="0">
                <a:solidFill>
                  <a:schemeClr val="accent1"/>
                </a:solidFill>
              </a:rPr>
              <a:t>Kompetensplattform</a:t>
            </a:r>
            <a:endParaRPr lang="sv-SE" sz="7200" b="1" dirty="0">
              <a:solidFill>
                <a:schemeClr val="accent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555995" y="1628800"/>
            <a:ext cx="8335172" cy="4524315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sv-SE" sz="1600" dirty="0"/>
          </a:p>
          <a:p>
            <a:endParaRPr lang="sv-SE" sz="1600" dirty="0" smtClean="0"/>
          </a:p>
          <a:p>
            <a:endParaRPr lang="sv-SE" sz="1600" dirty="0" smtClean="0"/>
          </a:p>
          <a:p>
            <a:r>
              <a:rPr lang="sv-SE" sz="1600" dirty="0" smtClean="0"/>
              <a:t>Region </a:t>
            </a:r>
            <a:r>
              <a:rPr lang="sv-SE" sz="1600" dirty="0"/>
              <a:t>Halland</a:t>
            </a:r>
          </a:p>
          <a:p>
            <a:r>
              <a:rPr lang="sv-SE" sz="1600" dirty="0"/>
              <a:t>Arbetsförmedlingen</a:t>
            </a:r>
          </a:p>
          <a:p>
            <a:r>
              <a:rPr lang="sv-SE" sz="1600" dirty="0"/>
              <a:t>Regionalt arbetsmarknadsråd</a:t>
            </a:r>
          </a:p>
          <a:p>
            <a:r>
              <a:rPr lang="sv-SE" sz="1600" dirty="0"/>
              <a:t>Svenskt Näringsliv</a:t>
            </a:r>
          </a:p>
          <a:p>
            <a:r>
              <a:rPr lang="sv-SE" sz="1600" dirty="0"/>
              <a:t>Företagarna</a:t>
            </a:r>
          </a:p>
          <a:p>
            <a:r>
              <a:rPr lang="sv-SE" sz="1600" dirty="0"/>
              <a:t>Sydsvenska Handelskammaren</a:t>
            </a:r>
          </a:p>
          <a:p>
            <a:r>
              <a:rPr lang="sv-SE" sz="1600" dirty="0" smtClean="0"/>
              <a:t>Branschorganisationer</a:t>
            </a:r>
            <a:endParaRPr lang="sv-SE" sz="1600" dirty="0"/>
          </a:p>
          <a:p>
            <a:r>
              <a:rPr lang="sv-SE" sz="1600" dirty="0"/>
              <a:t>Branschråd</a:t>
            </a:r>
          </a:p>
          <a:p>
            <a:r>
              <a:rPr lang="sv-SE" sz="1600" dirty="0" smtClean="0"/>
              <a:t>Länsstyrelsen</a:t>
            </a:r>
            <a:endParaRPr lang="sv-SE" sz="1600" dirty="0"/>
          </a:p>
          <a:p>
            <a:r>
              <a:rPr lang="sv-SE" sz="1600" dirty="0"/>
              <a:t>Högskolan i Halmstad</a:t>
            </a:r>
          </a:p>
          <a:p>
            <a:r>
              <a:rPr lang="sv-SE" sz="1600" dirty="0" smtClean="0"/>
              <a:t>Alexandersoninstitutet</a:t>
            </a:r>
            <a:endParaRPr lang="sv-SE" sz="1600" dirty="0"/>
          </a:p>
          <a:p>
            <a:r>
              <a:rPr lang="sv-SE" sz="1600" dirty="0" smtClean="0"/>
              <a:t>Naturbruksgymnasier</a:t>
            </a:r>
          </a:p>
          <a:p>
            <a:r>
              <a:rPr lang="sv-SE" sz="1600" dirty="0"/>
              <a:t>Folkhögskolor</a:t>
            </a:r>
            <a:endParaRPr lang="sv-SE" sz="1600" dirty="0" smtClean="0"/>
          </a:p>
          <a:p>
            <a:endParaRPr lang="sv-SE" sz="1600" dirty="0"/>
          </a:p>
          <a:p>
            <a:endParaRPr lang="sv-SE" sz="1600" dirty="0" smtClean="0"/>
          </a:p>
          <a:p>
            <a:pPr marL="88900"/>
            <a:endParaRPr lang="sv-SE" sz="1600" dirty="0" smtClean="0"/>
          </a:p>
          <a:p>
            <a:pPr marL="88900"/>
            <a:endParaRPr lang="sv-SE" sz="1600" dirty="0" smtClean="0"/>
          </a:p>
          <a:p>
            <a:pPr marL="88900"/>
            <a:endParaRPr lang="sv-SE" sz="1600" dirty="0"/>
          </a:p>
          <a:p>
            <a:pPr marL="88900"/>
            <a:r>
              <a:rPr lang="sv-SE" sz="1600" dirty="0" smtClean="0"/>
              <a:t>Försäkringskassan </a:t>
            </a:r>
          </a:p>
          <a:p>
            <a:pPr marL="88900"/>
            <a:r>
              <a:rPr lang="sv-SE" sz="1600" dirty="0" smtClean="0"/>
              <a:t>Fackliga organisationer</a:t>
            </a:r>
          </a:p>
          <a:p>
            <a:pPr marL="88900"/>
            <a:r>
              <a:rPr lang="sv-SE" sz="1600" dirty="0" smtClean="0"/>
              <a:t>Bemanningsföretag</a:t>
            </a:r>
          </a:p>
          <a:p>
            <a:pPr marL="88900"/>
            <a:r>
              <a:rPr lang="sv-SE" sz="1600" dirty="0" err="1" smtClean="0"/>
              <a:t>RegEnt</a:t>
            </a:r>
            <a:r>
              <a:rPr lang="sv-SE" sz="1600" dirty="0" smtClean="0"/>
              <a:t> nätverk kring </a:t>
            </a:r>
          </a:p>
          <a:p>
            <a:pPr marL="88900"/>
            <a:r>
              <a:rPr lang="sv-SE" sz="1600" dirty="0"/>
              <a:t> </a:t>
            </a:r>
            <a:r>
              <a:rPr lang="sv-SE" sz="1600" dirty="0" smtClean="0"/>
              <a:t> </a:t>
            </a:r>
            <a:r>
              <a:rPr lang="sv-SE" sz="1600" dirty="0" err="1" smtClean="0"/>
              <a:t>entreprenöriellt</a:t>
            </a:r>
            <a:r>
              <a:rPr lang="sv-SE" sz="1600" dirty="0" smtClean="0"/>
              <a:t> lärande</a:t>
            </a:r>
          </a:p>
          <a:p>
            <a:pPr marL="88900"/>
            <a:r>
              <a:rPr lang="sv-SE" sz="1600" dirty="0" smtClean="0"/>
              <a:t>Samordningsförbundet </a:t>
            </a:r>
            <a:br>
              <a:rPr lang="sv-SE" sz="1600" dirty="0" smtClean="0"/>
            </a:br>
            <a:r>
              <a:rPr lang="sv-SE" sz="1600" dirty="0" smtClean="0"/>
              <a:t>  i Halland</a:t>
            </a:r>
          </a:p>
          <a:p>
            <a:pPr marL="88900"/>
            <a:r>
              <a:rPr lang="sv-SE" sz="1600" dirty="0" smtClean="0"/>
              <a:t>Konsulter kopplade till  </a:t>
            </a:r>
          </a:p>
          <a:p>
            <a:pPr marL="88900"/>
            <a:r>
              <a:rPr lang="sv-SE" sz="1600" dirty="0"/>
              <a:t> </a:t>
            </a:r>
            <a:r>
              <a:rPr lang="sv-SE" sz="1600" dirty="0" smtClean="0"/>
              <a:t> företagsstödet Timbanken</a:t>
            </a:r>
          </a:p>
          <a:p>
            <a:pPr marL="88900"/>
            <a:r>
              <a:rPr lang="sv-SE" sz="1600" dirty="0" smtClean="0"/>
              <a:t>Vård och omsorgscollege</a:t>
            </a:r>
          </a:p>
          <a:p>
            <a:pPr marL="88900"/>
            <a:r>
              <a:rPr lang="sv-SE" sz="1600" dirty="0" smtClean="0"/>
              <a:t>Teknikcollege och </a:t>
            </a:r>
            <a:r>
              <a:rPr lang="sv-SE" sz="1600" dirty="0" err="1" smtClean="0"/>
              <a:t>KomTek</a:t>
            </a:r>
            <a:endParaRPr lang="sv-SE" sz="1600" dirty="0" smtClean="0"/>
          </a:p>
          <a:p>
            <a:pPr marL="88900"/>
            <a:r>
              <a:rPr lang="sv-SE" sz="1600" dirty="0" err="1" smtClean="0"/>
              <a:t>Westum</a:t>
            </a:r>
            <a:endParaRPr lang="sv-SE" sz="1600" dirty="0" smtClean="0"/>
          </a:p>
          <a:p>
            <a:r>
              <a:rPr lang="sv-SE" sz="1600" dirty="0" smtClean="0"/>
              <a:t> </a:t>
            </a:r>
          </a:p>
          <a:p>
            <a:endParaRPr lang="sv-SE" sz="1600" dirty="0"/>
          </a:p>
          <a:p>
            <a:endParaRPr lang="sv-SE" sz="1600" dirty="0" smtClean="0"/>
          </a:p>
          <a:p>
            <a:endParaRPr lang="sv-SE" sz="1600" dirty="0" smtClean="0"/>
          </a:p>
          <a:p>
            <a:pPr>
              <a:tabLst>
                <a:tab pos="177800" algn="l"/>
              </a:tabLst>
            </a:pPr>
            <a:endParaRPr lang="sv-SE" sz="1600" dirty="0" smtClean="0"/>
          </a:p>
          <a:p>
            <a:pPr>
              <a:tabLst>
                <a:tab pos="177800" algn="l"/>
              </a:tabLst>
            </a:pPr>
            <a:endParaRPr lang="sv-SE" sz="1600" dirty="0" smtClean="0"/>
          </a:p>
          <a:p>
            <a:pPr>
              <a:tabLst>
                <a:tab pos="177800" algn="l"/>
              </a:tabLst>
            </a:pPr>
            <a:r>
              <a:rPr lang="sv-SE" sz="1600" dirty="0" smtClean="0"/>
              <a:t>Samverkangrupper mellan 	kommunerna inom </a:t>
            </a:r>
            <a:r>
              <a:rPr lang="sv-SE" sz="1600" dirty="0" err="1" smtClean="0"/>
              <a:t>ex.vis</a:t>
            </a:r>
            <a:r>
              <a:rPr lang="sv-SE" sz="1600" dirty="0" smtClean="0"/>
              <a:t> skola</a:t>
            </a:r>
          </a:p>
          <a:p>
            <a:r>
              <a:rPr lang="sv-SE" sz="1600" dirty="0" smtClean="0"/>
              <a:t>Kommunala näringslivskontor</a:t>
            </a:r>
          </a:p>
          <a:p>
            <a:r>
              <a:rPr lang="sv-SE" sz="1600" dirty="0" smtClean="0"/>
              <a:t>Arbetsmarknadsenheter, </a:t>
            </a:r>
            <a:r>
              <a:rPr lang="sv-SE" sz="1600" dirty="0" err="1" smtClean="0"/>
              <a:t>motsv</a:t>
            </a:r>
            <a:endParaRPr lang="sv-SE" sz="1600" dirty="0" smtClean="0"/>
          </a:p>
          <a:p>
            <a:r>
              <a:rPr lang="sv-SE" sz="1600" dirty="0" smtClean="0"/>
              <a:t>Gymnasieskolor och programråd</a:t>
            </a:r>
          </a:p>
          <a:p>
            <a:r>
              <a:rPr lang="sv-SE" sz="1600" dirty="0" smtClean="0"/>
              <a:t>Vuxenutbildning och lärcentra</a:t>
            </a:r>
          </a:p>
          <a:p>
            <a:r>
              <a:rPr lang="sv-SE" sz="1600" dirty="0" smtClean="0"/>
              <a:t>Yrkeshögskolor</a:t>
            </a:r>
          </a:p>
          <a:p>
            <a:r>
              <a:rPr lang="sv-SE" sz="1600" dirty="0" smtClean="0"/>
              <a:t>Lokala kompetensråd</a:t>
            </a:r>
          </a:p>
          <a:p>
            <a:r>
              <a:rPr lang="sv-SE" sz="1600" dirty="0" smtClean="0"/>
              <a:t>Lokala arbetsmarknadsråd</a:t>
            </a:r>
          </a:p>
          <a:p>
            <a:r>
              <a:rPr lang="sv-SE" sz="1600" dirty="0" smtClean="0"/>
              <a:t>Lokala företagarföreningar </a:t>
            </a:r>
            <a:br>
              <a:rPr lang="sv-SE" sz="1600" dirty="0" smtClean="0"/>
            </a:br>
            <a:r>
              <a:rPr lang="sv-SE" sz="1600" dirty="0" smtClean="0"/>
              <a:t>  och nätverk</a:t>
            </a:r>
          </a:p>
          <a:p>
            <a:r>
              <a:rPr lang="sv-SE" sz="1600" dirty="0" smtClean="0"/>
              <a:t>Arbetsgivare – företag och offentliga arbetsgivare </a:t>
            </a:r>
          </a:p>
          <a:p>
            <a:endParaRPr lang="sv-SE" sz="1400" dirty="0"/>
          </a:p>
        </p:txBody>
      </p:sp>
      <p:sp>
        <p:nvSpPr>
          <p:cNvPr id="6" name="Rektangel 5"/>
          <p:cNvSpPr/>
          <p:nvPr/>
        </p:nvSpPr>
        <p:spPr>
          <a:xfrm>
            <a:off x="555995" y="1643837"/>
            <a:ext cx="6388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 smtClean="0"/>
              <a:t>Många bidrar till kompetensförsörjningen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890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4800" dirty="0" smtClean="0"/>
              <a:t/>
            </a:r>
            <a:br>
              <a:rPr lang="sv-SE" sz="4800" dirty="0" smtClean="0"/>
            </a:br>
            <a:r>
              <a:rPr lang="sv-SE" sz="4800" dirty="0" smtClean="0"/>
              <a:t>Vad fokuserar vi på nu?</a:t>
            </a:r>
            <a:endParaRPr lang="sv-SE" sz="4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987"/>
            <a:ext cx="9180512" cy="12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503</Words>
  <Application>Microsoft Office PowerPoint</Application>
  <PresentationFormat>Bildspel på skärmen (4:3)</PresentationFormat>
  <Paragraphs>219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Regeringsuppdrag om regionala Kompetensplattformar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Insatsområden inom kompetensförsörjning i  VG 2014-2020 </vt:lpstr>
      <vt:lpstr>Kompetensplattform VG</vt:lpstr>
      <vt:lpstr>Kunskapsunderlag: analyser, rapporter</vt:lpstr>
      <vt:lpstr>Kommande analyser, rapporter</vt:lpstr>
      <vt:lpstr>Fokus i arbetet bl.a.</vt:lpstr>
      <vt:lpstr>PowerPoint-presentation</vt:lpstr>
    </vt:vector>
  </TitlesOfParts>
  <Company>Landstinget Halland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Hansson Lindberg Johan RK</dc:creator>
  <cp:lastModifiedBy>Hansson Lindberg Johan RK</cp:lastModifiedBy>
  <cp:revision>48</cp:revision>
  <dcterms:created xsi:type="dcterms:W3CDTF">2013-12-06T12:53:33Z</dcterms:created>
  <dcterms:modified xsi:type="dcterms:W3CDTF">2014-04-01T08:27:22Z</dcterms:modified>
</cp:coreProperties>
</file>