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15"/>
  </p:notesMasterIdLst>
  <p:sldIdLst>
    <p:sldId id="300" r:id="rId2"/>
    <p:sldId id="287" r:id="rId3"/>
    <p:sldId id="288" r:id="rId4"/>
    <p:sldId id="294" r:id="rId5"/>
    <p:sldId id="290" r:id="rId6"/>
    <p:sldId id="295" r:id="rId7"/>
    <p:sldId id="289" r:id="rId8"/>
    <p:sldId id="291" r:id="rId9"/>
    <p:sldId id="293" r:id="rId10"/>
    <p:sldId id="296" r:id="rId11"/>
    <p:sldId id="299" r:id="rId12"/>
    <p:sldId id="298" r:id="rId13"/>
    <p:sldId id="297" r:id="rId14"/>
  </p:sldIdLst>
  <p:sldSz cx="9144000" cy="5715000" type="screen16x10"/>
  <p:notesSz cx="6797675" cy="9926638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290" y="-78"/>
      </p:cViewPr>
      <p:guideLst>
        <p:guide orient="horz" pos="831"/>
        <p:guide pos="2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2D5B3-66F8-4C34-832C-DF9B8CC77044}" type="datetimeFigureOut">
              <a:rPr lang="sv-SE" smtClean="0"/>
              <a:pPr/>
              <a:t>2015-04-30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A27A7-BCE5-4534-B78F-74D74AEB9F6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3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2832D-FBC0-42D3-810D-9977542EF32F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EB41D-427C-4AE3-8C79-CCD3D301D8D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752D9F-A2E3-4B90-8C3C-E54F6F225B1E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D1344-7B07-496F-831E-2DDDB0D52F6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DADF0D-6C9D-42C0-8211-4CF2CD7DE5BF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00B55-51E1-41EC-BD00-EA3F6B66421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CEFC5A-A75B-4FC3-A53D-383513BA324C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0894E-3726-4620-B21D-7FEF57C65FF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05D4E3-FBD7-4A56-91F1-F674624E0A42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C4846-34CB-4C5B-A503-E2C523B091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60097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60097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7B1E59-4452-49EC-A8A7-928F06EEA728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C630B-68A7-4EC8-BF00-D19CFB307DF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9DE71B-E11D-40B7-8399-4697A8383127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5E08D-88FE-4499-AEAE-57310E7BCA3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FF2C33-E958-4A55-A719-9EBD58ED82E2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4C44D-AAF2-424E-8450-4316AE6A9B0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FE4515-B858-4AFD-BC4A-CC7E03F643AB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1FA39-ED9B-440A-BC3C-BC0917AE731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E0CD2-5571-4476-ADF8-41DE10C59E8C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8494-4698-4881-8BC5-76A75EDCED9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602306-75EB-419A-85E9-4FEE335F8B4B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4FD9B-25F3-4987-B51A-DD86C3E91B3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6"/>
          <p:cNvGrpSpPr>
            <a:grpSpLocks/>
          </p:cNvGrpSpPr>
          <p:nvPr/>
        </p:nvGrpSpPr>
        <p:grpSpPr bwMode="auto">
          <a:xfrm>
            <a:off x="0" y="5065820"/>
            <a:ext cx="9144000" cy="527050"/>
            <a:chOff x="0" y="6205538"/>
            <a:chExt cx="9144000" cy="527050"/>
          </a:xfrm>
        </p:grpSpPr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>
              <a:off x="0" y="6732588"/>
              <a:ext cx="9144000" cy="0"/>
            </a:xfrm>
            <a:prstGeom prst="line">
              <a:avLst/>
            </a:prstGeom>
            <a:noFill/>
            <a:ln w="260350">
              <a:solidFill>
                <a:srgbClr val="3E7BC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v-SE" sz="1800">
                <a:latin typeface="+mn-lt"/>
                <a:ea typeface="+mn-ea"/>
              </a:endParaRPr>
            </a:p>
          </p:txBody>
        </p:sp>
        <p:pic>
          <p:nvPicPr>
            <p:cNvPr id="18" name="Picture 12" descr="C:\Documents and Settings\lsvfrca\Skrivbord\test.jpg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8305800" y="6205538"/>
              <a:ext cx="422275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45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5124183"/>
            <a:ext cx="2133600" cy="30427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C169BD9-FB19-493E-AD6F-1260E32413B0}" type="datetime1">
              <a:rPr lang="sv-SE"/>
              <a:pPr/>
              <a:t>2015-04-30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51163" y="512418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953125" y="5120214"/>
            <a:ext cx="2133600" cy="30427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6848705-8E77-4964-944E-682B18A6B571}" type="slidenum">
              <a:rPr lang="sv-SE"/>
              <a:pPr/>
              <a:t>‹#›</a:t>
            </a:fld>
            <a:endParaRPr lang="sv-SE" dirty="0"/>
          </a:p>
        </p:txBody>
      </p:sp>
      <p:pic>
        <p:nvPicPr>
          <p:cNvPr id="15" name="Bildobjekt 14" descr="logo_lvv1rad_vit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5496970"/>
            <a:ext cx="1466849" cy="167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5400" dirty="0" smtClean="0"/>
              <a:t>CRM</a:t>
            </a:r>
            <a:endParaRPr lang="sv-SE" sz="5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800" dirty="0" smtClean="0"/>
              <a:t>Costumer relationship management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894953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Söka ut information:</a:t>
            </a:r>
          </a:p>
          <a:p>
            <a:r>
              <a:rPr lang="sv-SE" dirty="0"/>
              <a:t>-lista över LIA-företag</a:t>
            </a:r>
          </a:p>
          <a:p>
            <a:r>
              <a:rPr lang="sv-SE" dirty="0"/>
              <a:t>-föreläsare med kompetens</a:t>
            </a:r>
          </a:p>
          <a:p>
            <a:r>
              <a:rPr lang="sv-SE" dirty="0"/>
              <a:t>-kontakter som tillåter utskick</a:t>
            </a:r>
          </a:p>
          <a:p>
            <a:endParaRPr lang="sv-SE" dirty="0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000522"/>
            <a:ext cx="5111750" cy="3331368"/>
          </a:xfrm>
        </p:spPr>
      </p:pic>
    </p:spTree>
    <p:extLst>
      <p:ext uri="{BB962C8B-B14F-4D97-AF65-F5344CB8AC3E}">
        <p14:creationId xmlns:p14="http://schemas.microsoft.com/office/powerpoint/2010/main" val="106281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42950" y="292463"/>
            <a:ext cx="745807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tabLst>
                <a:tab pos="914400" algn="l"/>
              </a:tabLst>
            </a:pPr>
            <a:r>
              <a:rPr lang="sv-SE" altLang="sv-SE" sz="2400" dirty="0" bmk="_Toc402516528">
                <a:solidFill>
                  <a:srgbClr val="69625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Paketering av Campus Lidköping CRM </a:t>
            </a:r>
          </a:p>
          <a:p>
            <a:pPr lvl="0" defTabSz="914400">
              <a:tabLst>
                <a:tab pos="914400" algn="l"/>
              </a:tabLst>
            </a:pPr>
            <a:endParaRPr lang="sv-SE" altLang="sv-SE" dirty="0">
              <a:solidFill>
                <a:srgbClr val="69625E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</a:t>
            </a:r>
            <a:r>
              <a:rPr lang="sv-SE" altLang="sv-SE" dirty="0" bmk="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aketeringens förutsättningar</a:t>
            </a:r>
          </a:p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Tanken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att Campus befintliga CRM-lösning kan paketeras, implementeras och användas av andra </a:t>
            </a: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lärcentra.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Ovanpå den paketerade lösningen ges varje </a:t>
            </a: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lärcentra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möjlighet att skapa unika anpassningar. Dessa anpassningar måste dock ske inom en förutbestämd ram så att en versionsuppdatering av applikationen är möjlig utan att andra </a:t>
            </a: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lärcentra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påverkas. För att kunna särskilja CRM-systemets information mellan Campus, men också skapa förutsättningar för att framöver dela nödvändig information, placeras lösningarna i samma miljö som unika organisationer. På följande sätt kan ekonomiska vinster skapas i form av minskade drift- och utvecklingskostnader. </a:t>
            </a:r>
            <a:b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</a:br>
            <a:r>
              <a:rPr lang="sv-SE" altLang="sv-SE" sz="11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/>
            </a:r>
            <a:br>
              <a:rPr lang="sv-SE" altLang="sv-SE" sz="11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</a:br>
            <a:endParaRPr lang="sv-SE" altLang="sv-SE" sz="600" dirty="0" bmk="">
              <a:latin typeface="Arial" pitchFamily="34" charset="0"/>
              <a:cs typeface="Arial" pitchFamily="34" charset="0"/>
            </a:endParaRPr>
          </a:p>
          <a:p>
            <a:pPr lvl="0" defTabSz="914400" eaLnBrk="0" hangingPunct="0"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Om flera </a:t>
            </a: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lärcentra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kan enas kring ett gemensamt verksamhetsstöd kommer ekonomiska fördelar att frigöras. Några identifierade vinster som kan uppstå genom samverkan är</a:t>
            </a: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:</a:t>
            </a:r>
          </a:p>
          <a:p>
            <a:pPr lvl="0" defTabSz="914400" eaLnBrk="0" hangingPunct="0">
              <a:tabLst>
                <a:tab pos="914400" algn="l"/>
              </a:tabLst>
            </a:pP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Lägre kostnader för utbildning, förvaltning och drift.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Internt kunskapsutbyte.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Fördelning av kostnader för utveckling av grundlösning, exempelvis webbportal eller nytt verksamhetsstöd i CRM.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endParaRPr lang="sv-SE" altLang="sv-SE" sz="1600" dirty="0" smtClean="0" bmk="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2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957263" y="571500"/>
            <a:ext cx="6850856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2000" dirty="0" bmk="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Paketeringens </a:t>
            </a:r>
            <a:r>
              <a:rPr lang="sv-SE" altLang="sv-SE" sz="2000" dirty="0" smtClean="0" bmk="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innehåll</a:t>
            </a:r>
          </a:p>
          <a:p>
            <a:pPr lvl="1" defTabSz="914400" eaLnBrk="0" hangingPunct="0">
              <a:tabLst>
                <a:tab pos="914400" algn="l"/>
              </a:tabLst>
            </a:pPr>
            <a:endParaRPr lang="sv-SE" altLang="sv-SE" sz="2000" dirty="0" bmk="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Uppsättning och konfiguration av Campus-organisation i CRM-miljö.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Implementering av </a:t>
            </a:r>
            <a:r>
              <a:rPr lang="sv-SE" altLang="sv-SE" sz="1400" dirty="0" err="1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Evry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 Campus CRM-lösning. (Kontakthantering, Utbildningar, Utbildningstillfällen, Kursdeltagare, Föreläsare, Ledningsgrupper och medlemmar, LIA-Platser)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Implementering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och konfiguration av </a:t>
            </a:r>
            <a:r>
              <a:rPr lang="sv-SE" altLang="sv-SE" sz="1400" dirty="0" err="1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Evry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 SMS-lösning. (valfritt) 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Två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dagars anpassning av applikation </a:t>
            </a:r>
            <a:r>
              <a:rPr lang="sv-SE" altLang="sv-SE" sz="1400" dirty="0" smtClean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ink. 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arbetsmöte.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En dags utbildning i CRM och Campus-lösning.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Rutinbeskrivningar och teknisk dokumentation.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Projektledning/applikationsexpertis och övrig administration under implementering.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AutoNum type="arabicPeriod"/>
              <a:tabLst>
                <a:tab pos="914400" algn="l"/>
              </a:tabLst>
            </a:pPr>
            <a:endParaRPr lang="sv-SE" altLang="sv-SE" sz="2000" dirty="0" smtClean="0" bmk="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2000" dirty="0" smtClean="0" bmk="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Extratjänster</a:t>
            </a:r>
          </a:p>
          <a:p>
            <a:pPr lvl="1" defTabSz="914400" eaLnBrk="0" hangingPunct="0">
              <a:tabLst>
                <a:tab pos="914400" algn="l"/>
              </a:tabLst>
            </a:pPr>
            <a:endParaRPr lang="sv-SE" altLang="sv-SE" sz="2000" dirty="0" bmk="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0" defTabSz="914400" eaLnBrk="0" hangingPunct="0"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Utöver erbjudandets innehåll kan ett antal extratjänster väljas till.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Tillägg: Drift- och applikationssupport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Tillägg: Unika anpassningar av applikation utöver tre dagar </a:t>
            </a:r>
            <a:r>
              <a:rPr lang="sv-SE" altLang="sv-SE" sz="1400" dirty="0" err="1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inkl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 arbetsmöte.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buFontTx/>
              <a:buChar char="■"/>
              <a:tabLst>
                <a:tab pos="914400" algn="l"/>
              </a:tabLst>
            </a:pP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Tillägg: </a:t>
            </a:r>
            <a:r>
              <a:rPr lang="sv-SE" altLang="sv-SE" sz="1400" dirty="0" err="1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Migrering</a:t>
            </a:r>
            <a:r>
              <a:rPr lang="sv-SE" altLang="sv-SE" sz="1400" dirty="0" bmk="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 av befintlig data till CRM</a:t>
            </a:r>
            <a:endParaRPr lang="sv-SE" altLang="sv-SE" sz="800" dirty="0" bmk="">
              <a:latin typeface="Arial" pitchFamily="34" charset="0"/>
              <a:cs typeface="Arial" pitchFamily="34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endParaRPr lang="sv-SE" altLang="sv-SE" sz="1600" dirty="0" bmk="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1100" dirty="0">
                <a:latin typeface="Arial" pitchFamily="34" charset="0"/>
                <a:ea typeface="Georgia" pitchFamily="18" charset="0"/>
                <a:cs typeface="Times New Roman" pitchFamily="18" charset="0"/>
              </a:rPr>
              <a:t/>
            </a:r>
            <a:br>
              <a:rPr lang="sv-SE" altLang="sv-SE" sz="1100" dirty="0">
                <a:latin typeface="Arial" pitchFamily="34" charset="0"/>
                <a:ea typeface="Georgia" pitchFamily="18" charset="0"/>
                <a:cs typeface="Times New Roman" pitchFamily="18" charset="0"/>
              </a:rPr>
            </a:br>
            <a:endParaRPr lang="sv-SE" altLang="sv-SE" sz="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74625"/>
              </p:ext>
            </p:extLst>
          </p:nvPr>
        </p:nvGraphicFramePr>
        <p:xfrm>
          <a:off x="852805" y="1587356"/>
          <a:ext cx="7214287" cy="2421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177"/>
                <a:gridCol w="6565110"/>
              </a:tblGrid>
              <a:tr h="47313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Alt 1.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Georgia"/>
                        <a:ea typeface="Georg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Införandet sker till engångskostnad, fast pris: </a:t>
                      </a:r>
                      <a:r>
                        <a:rPr lang="sv-SE" sz="1400" dirty="0" smtClean="0">
                          <a:effectLst/>
                        </a:rPr>
                        <a:t>220.000 </a:t>
                      </a:r>
                      <a:r>
                        <a:rPr lang="sv-SE" sz="1400" dirty="0">
                          <a:effectLst/>
                        </a:rPr>
                        <a:t>kr + CRM-användarlicens</a:t>
                      </a:r>
                      <a:r>
                        <a:rPr lang="sv-SE" sz="1100" dirty="0">
                          <a:effectLst/>
                        </a:rPr>
                        <a:t>**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Georgia"/>
                        <a:ea typeface="Georg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430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Alt 2.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Georgia"/>
                        <a:ea typeface="Georg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Införandet finansieras med hjälp av </a:t>
                      </a:r>
                      <a:r>
                        <a:rPr lang="sv-SE" sz="1400" dirty="0" err="1">
                          <a:effectLst/>
                        </a:rPr>
                        <a:t>Evry’s</a:t>
                      </a:r>
                      <a:r>
                        <a:rPr lang="sv-SE" sz="1400" dirty="0">
                          <a:effectLst/>
                        </a:rPr>
                        <a:t> finansieringstjänst.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36 månaders avbetalning: </a:t>
                      </a:r>
                      <a:r>
                        <a:rPr lang="sv-SE" sz="1400" dirty="0" smtClean="0">
                          <a:effectLst/>
                        </a:rPr>
                        <a:t>6 706 </a:t>
                      </a:r>
                      <a:r>
                        <a:rPr lang="sv-SE" sz="1400" dirty="0">
                          <a:effectLst/>
                        </a:rPr>
                        <a:t>kr/mån + CRM-användarlicens**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Georgia"/>
                        <a:ea typeface="Georg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430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Alt 3.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Georgia"/>
                        <a:ea typeface="Georg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Införandet finansieras med hjälp av </a:t>
                      </a:r>
                      <a:r>
                        <a:rPr lang="sv-SE" sz="1400" dirty="0" err="1">
                          <a:effectLst/>
                        </a:rPr>
                        <a:t>Evry’s</a:t>
                      </a:r>
                      <a:r>
                        <a:rPr lang="sv-SE" sz="1400" dirty="0">
                          <a:effectLst/>
                        </a:rPr>
                        <a:t> finansieringstjänst.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60 månaders avbetalning: </a:t>
                      </a:r>
                      <a:r>
                        <a:rPr lang="sv-SE" sz="1400" dirty="0" smtClean="0">
                          <a:effectLst/>
                        </a:rPr>
                        <a:t>4 283 </a:t>
                      </a:r>
                      <a:r>
                        <a:rPr lang="sv-SE" sz="1400" dirty="0">
                          <a:effectLst/>
                        </a:rPr>
                        <a:t>kr/mån + CRM-användarlicens**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Georgia"/>
                        <a:ea typeface="Georg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ktangel 8"/>
          <p:cNvSpPr/>
          <p:nvPr/>
        </p:nvSpPr>
        <p:spPr>
          <a:xfrm>
            <a:off x="822428" y="4137676"/>
            <a:ext cx="7214287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1100" dirty="0">
                <a:latin typeface="Arial" pitchFamily="34" charset="0"/>
                <a:ea typeface="Georgia" pitchFamily="18" charset="0"/>
                <a:cs typeface="Times New Roman" pitchFamily="18" charset="0"/>
              </a:rPr>
              <a:t/>
            </a:r>
            <a:br>
              <a:rPr lang="sv-SE" altLang="sv-SE" sz="1100" dirty="0">
                <a:latin typeface="Arial" pitchFamily="34" charset="0"/>
                <a:ea typeface="Georgia" pitchFamily="18" charset="0"/>
                <a:cs typeface="Times New Roman" pitchFamily="18" charset="0"/>
              </a:rPr>
            </a:br>
            <a:endParaRPr lang="sv-SE" altLang="sv-SE" sz="600" dirty="0">
              <a:latin typeface="Arial" pitchFamily="34" charset="0"/>
              <a:cs typeface="Arial" pitchFamily="34" charset="0"/>
            </a:endParaRPr>
          </a:p>
          <a:p>
            <a:pPr lvl="0" defTabSz="914400" eaLnBrk="0" hangingPunct="0">
              <a:tabLst>
                <a:tab pos="914400" algn="l"/>
              </a:tabLst>
            </a:pPr>
            <a:r>
              <a:rPr lang="sv-SE" altLang="sv-SE" sz="1400" dirty="0">
                <a:latin typeface="Arial" pitchFamily="34" charset="0"/>
                <a:ea typeface="Georgia" pitchFamily="18" charset="0"/>
                <a:cs typeface="Times New Roman" pitchFamily="18" charset="0"/>
              </a:rPr>
              <a:t>*) Kostnad för att skicka meddelanden med EVRY SMS är 99 öre/meddelande. </a:t>
            </a:r>
            <a:r>
              <a:rPr lang="sv-SE" altLang="sv-SE" sz="1400" dirty="0" err="1" smtClean="0">
                <a:latin typeface="Arial" pitchFamily="34" charset="0"/>
                <a:ea typeface="Georgia" pitchFamily="18" charset="0"/>
                <a:cs typeface="Times New Roman" pitchFamily="18" charset="0"/>
              </a:rPr>
              <a:t>min.debitering</a:t>
            </a:r>
            <a:r>
              <a:rPr lang="sv-SE" altLang="sv-SE" sz="1400" dirty="0" smtClean="0">
                <a:latin typeface="Arial" pitchFamily="34" charset="0"/>
                <a:ea typeface="Georgia" pitchFamily="18" charset="0"/>
                <a:cs typeface="Times New Roman" pitchFamily="18" charset="0"/>
              </a:rPr>
              <a:t> </a:t>
            </a:r>
            <a:r>
              <a:rPr lang="sv-SE" altLang="sv-SE" sz="1400" dirty="0">
                <a:latin typeface="Arial" pitchFamily="34" charset="0"/>
                <a:ea typeface="Georgia" pitchFamily="18" charset="0"/>
                <a:cs typeface="Times New Roman" pitchFamily="18" charset="0"/>
              </a:rPr>
              <a:t>299 kr/kvartal.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  <a:p>
            <a:pPr lvl="0" defTabSz="914400" eaLnBrk="0" hangingPunct="0">
              <a:tabLst>
                <a:tab pos="914400" algn="l"/>
              </a:tabLst>
            </a:pPr>
            <a:r>
              <a:rPr lang="sv-SE" altLang="sv-SE" sz="1400" dirty="0">
                <a:latin typeface="Arial" pitchFamily="34" charset="0"/>
                <a:ea typeface="Georgia" pitchFamily="18" charset="0"/>
                <a:cs typeface="Times New Roman" pitchFamily="18" charset="0"/>
              </a:rPr>
              <a:t>**) CRM-Användarlicens SPLA-version kostar idag från Microsoft 225 kr månaden och användare.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822429" y="218243"/>
            <a:ext cx="721428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2000" dirty="0" bmk="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Prissättning och </a:t>
            </a:r>
            <a:r>
              <a:rPr lang="sv-SE" altLang="sv-SE" sz="2000" dirty="0" smtClean="0" bmk="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finansiering</a:t>
            </a:r>
          </a:p>
          <a:p>
            <a:pPr lvl="1" defTabSz="914400" eaLnBrk="0" hangingPunct="0">
              <a:tabLst>
                <a:tab pos="914400" algn="l"/>
              </a:tabLst>
            </a:pPr>
            <a:endParaRPr lang="sv-SE" altLang="sv-SE" sz="2000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1400" dirty="0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Kostnad för införandet av delarna kan väljas utifrån 3 alternativ. </a:t>
            </a:r>
            <a:endParaRPr lang="sv-SE" altLang="sv-SE" sz="1400" dirty="0" smtClean="0">
              <a:latin typeface="Arial" pitchFamily="34" charset="0"/>
              <a:ea typeface="Georgia" pitchFamily="18" charset="0"/>
              <a:cs typeface="Arial" panose="020B0604020202020204" pitchFamily="34" charset="0"/>
            </a:endParaRPr>
          </a:p>
          <a:p>
            <a:pPr lvl="1" defTabSz="914400" eaLnBrk="0" hangingPunct="0">
              <a:tabLst>
                <a:tab pos="914400" algn="l"/>
              </a:tabLst>
            </a:pPr>
            <a:r>
              <a:rPr lang="sv-SE" altLang="sv-SE" sz="1400" dirty="0" smtClean="0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Samtliga </a:t>
            </a:r>
            <a:r>
              <a:rPr lang="sv-SE" altLang="sv-SE" sz="1400" dirty="0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priser är </a:t>
            </a:r>
            <a:r>
              <a:rPr lang="sv-SE" altLang="sv-SE" sz="1400" dirty="0" smtClean="0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exkl. </a:t>
            </a:r>
            <a:r>
              <a:rPr lang="sv-SE" altLang="sv-SE" sz="1400" dirty="0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  <a:t>moms.</a:t>
            </a:r>
            <a:br>
              <a:rPr lang="sv-SE" altLang="sv-SE" sz="1400" dirty="0">
                <a:latin typeface="Arial" pitchFamily="34" charset="0"/>
                <a:ea typeface="Georgia" pitchFamily="18" charset="0"/>
                <a:cs typeface="Arial" panose="020B0604020202020204" pitchFamily="34" charset="0"/>
              </a:rPr>
            </a:b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varför?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hade information om studerande, företag, deltagare i kurser och öppna föreläsningar med mera i </a:t>
            </a:r>
            <a:r>
              <a:rPr lang="sv-SE" b="1" dirty="0" smtClean="0"/>
              <a:t>flera olika datasystem och egna Excellistor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Vid varje kontakt ( t ex utskick) tog det </a:t>
            </a:r>
            <a:r>
              <a:rPr lang="sv-SE" b="1" dirty="0" smtClean="0"/>
              <a:t>lång tid </a:t>
            </a:r>
            <a:r>
              <a:rPr lang="sv-SE" dirty="0" smtClean="0"/>
              <a:t>att får fram information. Mycket kunskap om företag och anställda fanns i huvudet på kollegor </a:t>
            </a:r>
          </a:p>
          <a:p>
            <a:endParaRPr lang="sv-SE" dirty="0" smtClean="0"/>
          </a:p>
          <a:p>
            <a:r>
              <a:rPr lang="sv-SE" dirty="0" smtClean="0"/>
              <a:t>Vi var </a:t>
            </a:r>
            <a:r>
              <a:rPr lang="sv-SE" b="1" dirty="0" smtClean="0"/>
              <a:t>osäkra</a:t>
            </a:r>
            <a:r>
              <a:rPr lang="sv-SE" dirty="0" smtClean="0"/>
              <a:t> på om </a:t>
            </a:r>
            <a:r>
              <a:rPr lang="sv-SE" b="1" dirty="0" smtClean="0"/>
              <a:t>uppgifterna</a:t>
            </a:r>
            <a:r>
              <a:rPr lang="sv-SE" dirty="0" smtClean="0"/>
              <a:t> stämde</a:t>
            </a:r>
          </a:p>
          <a:p>
            <a:endParaRPr lang="sv-SE" dirty="0"/>
          </a:p>
          <a:p>
            <a:r>
              <a:rPr lang="sv-SE" dirty="0" smtClean="0"/>
              <a:t>Det var svårt att få en </a:t>
            </a:r>
            <a:r>
              <a:rPr lang="sv-SE" b="1" dirty="0" smtClean="0"/>
              <a:t>helhetsbild</a:t>
            </a:r>
            <a:r>
              <a:rPr lang="sv-SE" dirty="0" smtClean="0"/>
              <a:t> över när man hade haft kontakt, fått marknadsföringsutskick, när man deltagit i kurser, vilka företag som tagit emot praktikanter, vilka partnerbutiker vi hade etc.</a:t>
            </a:r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37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fördelar företag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33500"/>
            <a:ext cx="4096011" cy="3451490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Vi kan agera professionellt mot företag eftersom vi vet:</a:t>
            </a:r>
            <a:endParaRPr lang="sv-SE" dirty="0"/>
          </a:p>
          <a:p>
            <a:endParaRPr lang="sv-SE" dirty="0" smtClean="0"/>
          </a:p>
          <a:p>
            <a:r>
              <a:rPr lang="sv-SE" b="1" dirty="0" smtClean="0"/>
              <a:t>Vem</a:t>
            </a:r>
            <a:r>
              <a:rPr lang="sv-SE" dirty="0" smtClean="0"/>
              <a:t> vi ska kontakta på företaget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Vi kan se </a:t>
            </a:r>
            <a:r>
              <a:rPr lang="sv-SE" b="1" dirty="0" smtClean="0"/>
              <a:t>när vi hade kontakt </a:t>
            </a:r>
            <a:r>
              <a:rPr lang="sv-SE" dirty="0" smtClean="0"/>
              <a:t>senast via telefon, e-post eller sms</a:t>
            </a:r>
          </a:p>
          <a:p>
            <a:endParaRPr lang="sv-SE" dirty="0"/>
          </a:p>
          <a:p>
            <a:r>
              <a:rPr lang="sv-SE" dirty="0" smtClean="0"/>
              <a:t>Vi kan också se </a:t>
            </a:r>
            <a:r>
              <a:rPr lang="sv-SE" b="1" dirty="0" smtClean="0"/>
              <a:t>när personen deltagit </a:t>
            </a:r>
            <a:r>
              <a:rPr lang="sv-SE" dirty="0" smtClean="0"/>
              <a:t>i kurser eller öppna föreläsningar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18"/>
          <a:stretch/>
        </p:blipFill>
        <p:spPr>
          <a:xfrm>
            <a:off x="4963340" y="1595945"/>
            <a:ext cx="353557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fördelar företag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Vi kan agera professionellt mot företag eftersom vi vet: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Om </a:t>
            </a:r>
            <a:r>
              <a:rPr lang="sv-SE" b="1" dirty="0" smtClean="0"/>
              <a:t>personen är engagerad </a:t>
            </a:r>
            <a:r>
              <a:rPr lang="sv-SE" dirty="0" smtClean="0"/>
              <a:t>i en YH-utbildning i tex ledningsgrupp</a:t>
            </a:r>
          </a:p>
          <a:p>
            <a:endParaRPr lang="sv-SE" dirty="0" smtClean="0"/>
          </a:p>
          <a:p>
            <a:r>
              <a:rPr lang="sv-SE" dirty="0" smtClean="0"/>
              <a:t>Om företaget tagit emot </a:t>
            </a:r>
            <a:r>
              <a:rPr lang="sv-SE" b="1" dirty="0" smtClean="0"/>
              <a:t>LIA-praktikanter</a:t>
            </a:r>
          </a:p>
          <a:p>
            <a:endParaRPr lang="sv-SE" b="1" dirty="0" smtClean="0"/>
          </a:p>
          <a:p>
            <a:r>
              <a:rPr lang="sv-SE" dirty="0" smtClean="0"/>
              <a:t>Om de har </a:t>
            </a:r>
            <a:r>
              <a:rPr lang="sv-SE" b="1" dirty="0" smtClean="0"/>
              <a:t>köpt uppdragsutbildningar </a:t>
            </a:r>
            <a:r>
              <a:rPr lang="sv-SE" dirty="0" smtClean="0"/>
              <a:t>av oss </a:t>
            </a:r>
          </a:p>
          <a:p>
            <a:endParaRPr lang="sv-SE" dirty="0" smtClean="0"/>
          </a:p>
          <a:p>
            <a:r>
              <a:rPr lang="sv-SE" dirty="0" smtClean="0"/>
              <a:t>När vi skickat nyhetsbrev eller liknande </a:t>
            </a:r>
            <a:r>
              <a:rPr lang="sv-SE" b="1" dirty="0" smtClean="0"/>
              <a:t>marknadsföring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62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fördelar studerande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33500"/>
            <a:ext cx="3864279" cy="3451490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Vi kan agera professionellt mot studerande eftersom:</a:t>
            </a:r>
            <a:endParaRPr lang="sv-SE" dirty="0"/>
          </a:p>
          <a:p>
            <a:endParaRPr lang="sv-SE" dirty="0" smtClean="0"/>
          </a:p>
          <a:p>
            <a:r>
              <a:rPr lang="sv-SE" b="1" dirty="0" smtClean="0"/>
              <a:t>Vi kan agera snabbt vid t ex inställda föreläsningar genom att skicka ut e-post eller sms</a:t>
            </a:r>
          </a:p>
          <a:p>
            <a:endParaRPr lang="sv-SE" dirty="0" smtClean="0"/>
          </a:p>
          <a:p>
            <a:r>
              <a:rPr lang="sv-SE" dirty="0" smtClean="0"/>
              <a:t>Vi kan se </a:t>
            </a:r>
            <a:r>
              <a:rPr lang="sv-SE" b="1" dirty="0" smtClean="0"/>
              <a:t>när vi hade kontakt </a:t>
            </a:r>
            <a:r>
              <a:rPr lang="sv-SE" dirty="0" smtClean="0"/>
              <a:t>senast via telefon, e-post eller sms</a:t>
            </a:r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86"/>
          <a:stretch/>
        </p:blipFill>
        <p:spPr>
          <a:xfrm>
            <a:off x="4716273" y="1532094"/>
            <a:ext cx="3784129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fördelar studerande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Vi kan agera professionellt mot studerande eftersom: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Vilken utbildning den studerande har gått</a:t>
            </a:r>
          </a:p>
          <a:p>
            <a:endParaRPr lang="sv-SE" dirty="0" smtClean="0"/>
          </a:p>
          <a:p>
            <a:r>
              <a:rPr lang="sv-SE" dirty="0" smtClean="0"/>
              <a:t>Vilket LIA-företag man varit på och under vilken period</a:t>
            </a:r>
          </a:p>
          <a:p>
            <a:endParaRPr lang="sv-SE" dirty="0" smtClean="0"/>
          </a:p>
          <a:p>
            <a:r>
              <a:rPr lang="sv-SE" dirty="0" smtClean="0"/>
              <a:t>Om den studerande har deltagit i öppna föreläsningar </a:t>
            </a:r>
          </a:p>
          <a:p>
            <a:endParaRPr lang="sv-SE" dirty="0" smtClean="0"/>
          </a:p>
          <a:p>
            <a:r>
              <a:rPr lang="sv-SE" dirty="0" smtClean="0"/>
              <a:t>När vi skickat nyhetsbrev eller liknande </a:t>
            </a:r>
            <a:r>
              <a:rPr lang="sv-SE" b="1" dirty="0" smtClean="0"/>
              <a:t>marknadsföring</a:t>
            </a:r>
          </a:p>
          <a:p>
            <a:endParaRPr lang="sv-SE" b="1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42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slutsats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undviker dubbelarbete genom att alla kan se vad som är gjort tidigare, det förenklar arbetet för oss</a:t>
            </a:r>
          </a:p>
          <a:p>
            <a:endParaRPr lang="sv-SE" dirty="0" smtClean="0"/>
          </a:p>
          <a:p>
            <a:r>
              <a:rPr lang="sv-SE" dirty="0" smtClean="0"/>
              <a:t>Vi arbetar endast i en programvara, kan slippa kostnader och underhåll av andra programvaror. </a:t>
            </a:r>
          </a:p>
          <a:p>
            <a:endParaRPr lang="sv-SE" dirty="0" smtClean="0"/>
          </a:p>
          <a:p>
            <a:r>
              <a:rPr lang="sv-SE" dirty="0" smtClean="0"/>
              <a:t>Vi agerar professionellt</a:t>
            </a:r>
          </a:p>
          <a:p>
            <a:endParaRPr lang="sv-SE" dirty="0" smtClean="0"/>
          </a:p>
          <a:p>
            <a:r>
              <a:rPr lang="sv-SE" dirty="0" smtClean="0"/>
              <a:t>Ingen behöver hålla information i huvudet = sårbart när någon slutar</a:t>
            </a:r>
          </a:p>
          <a:p>
            <a:endParaRPr lang="sv-SE" dirty="0"/>
          </a:p>
          <a:p>
            <a:r>
              <a:rPr lang="sv-SE" dirty="0" smtClean="0"/>
              <a:t>Om alla arbetar i samma system, är risken för felaktigheter i data och aktiviteter mindre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88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CRM – att tänka på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Att lägga tid på inventering av befintlig information och uppdatering av denna innan man lägger in den i CRM</a:t>
            </a:r>
          </a:p>
          <a:p>
            <a:endParaRPr lang="sv-SE" dirty="0"/>
          </a:p>
          <a:p>
            <a:r>
              <a:rPr lang="sv-SE" dirty="0" smtClean="0"/>
              <a:t>Beredd att lägga tid på utbildning för implementering</a:t>
            </a:r>
          </a:p>
          <a:p>
            <a:endParaRPr lang="sv-SE" dirty="0" smtClean="0"/>
          </a:p>
          <a:p>
            <a:r>
              <a:rPr lang="sv-SE" dirty="0"/>
              <a:t>All berörd personal måste vara med på </a:t>
            </a:r>
            <a:r>
              <a:rPr lang="sv-SE" dirty="0" smtClean="0"/>
              <a:t>tåget</a:t>
            </a:r>
          </a:p>
          <a:p>
            <a:endParaRPr lang="sv-SE" dirty="0"/>
          </a:p>
          <a:p>
            <a:r>
              <a:rPr lang="sv-SE" dirty="0" smtClean="0"/>
              <a:t>Att kontinuerligt, t ex vid veckomöten, påminna om att lyfta frågor kring hur vi hanterar information och ge tips och trix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72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15" y="442983"/>
            <a:ext cx="5111750" cy="3857724"/>
          </a:xfrm>
          <a:effectLst>
            <a:reflection blurRad="6350" stA="52000" endA="300" endPos="35000" dir="5400000" sy="-100000" algn="bl" rotWithShape="0"/>
          </a:effectLst>
        </p:spPr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v-SE" dirty="0"/>
              <a:t>Information om en person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548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ma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</Template>
  <TotalTime>80</TotalTime>
  <Words>718</Words>
  <Application>Microsoft Office PowerPoint</Application>
  <PresentationFormat>Bildspel på skärmen (16:10)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Powerpoint-mall</vt:lpstr>
      <vt:lpstr>CRM</vt:lpstr>
      <vt:lpstr>CRM – varför?</vt:lpstr>
      <vt:lpstr>CRM – fördelar företag</vt:lpstr>
      <vt:lpstr>CRM – fördelar företag</vt:lpstr>
      <vt:lpstr>CRM – fördelar studerande</vt:lpstr>
      <vt:lpstr>CRM – fördelar studerande</vt:lpstr>
      <vt:lpstr>CRM – slutsats</vt:lpstr>
      <vt:lpstr>CRM – att tänka på</vt:lpstr>
      <vt:lpstr>Exempel</vt:lpstr>
      <vt:lpstr>Exempel</vt:lpstr>
      <vt:lpstr>PowerPoint-presentation</vt:lpstr>
      <vt:lpstr>PowerPoint-presentation</vt:lpstr>
      <vt:lpstr>PowerPoint-presentation</vt:lpstr>
    </vt:vector>
  </TitlesOfParts>
  <Company>GöLiSka 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CRM – varför?</dc:title>
  <dc:creator>Karin Edvardsen</dc:creator>
  <dc:description>Anpassad mall för 16:10 format</dc:description>
  <cp:lastModifiedBy>N4F6KMS</cp:lastModifiedBy>
  <cp:revision>11</cp:revision>
  <cp:lastPrinted>2014-11-06T15:52:46Z</cp:lastPrinted>
  <dcterms:created xsi:type="dcterms:W3CDTF">2014-10-31T09:10:56Z</dcterms:created>
  <dcterms:modified xsi:type="dcterms:W3CDTF">2015-04-30T07:11:13Z</dcterms:modified>
</cp:coreProperties>
</file>