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0"/>
  </p:notes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6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797675" cy="98599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75"/>
    <a:srgbClr val="D7D2C8"/>
    <a:srgbClr val="66ACC1"/>
    <a:srgbClr val="66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>
        <p:scale>
          <a:sx n="90" d="100"/>
          <a:sy n="90" d="100"/>
        </p:scale>
        <p:origin x="-600" y="-72"/>
      </p:cViewPr>
      <p:guideLst>
        <p:guide orient="horz" pos="2160"/>
        <p:guide pos="433"/>
        <p:guide pos="5038"/>
        <p:guide pos="1418"/>
        <p:guide pos="54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9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9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206B-CE5A-4CA3-BD34-3451FD0BA690}" type="datetimeFigureOut">
              <a:rPr lang="sv-SE" smtClean="0"/>
              <a:t>2015-04-28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7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683483"/>
            <a:ext cx="5438140" cy="44369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65254"/>
            <a:ext cx="2945659" cy="4929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365254"/>
            <a:ext cx="2945659" cy="4929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CAE6-3546-4A01-BBE9-044D7CD2D8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874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0480" indent="-296338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5355" indent="-237071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9497" indent="-237071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3639" indent="-237071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7780" indent="-237071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81922" indent="-237071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6064" indent="-237071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30206" indent="-237071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F049D74-67DA-44A9-B515-8CFEE078C5E7}" type="slidenum">
              <a:rPr lang="sv-SE" sz="1200"/>
              <a:pPr/>
              <a:t>18</a:t>
            </a:fld>
            <a:endParaRPr lang="sv-SE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4E1A52-312C-4658-8800-2E25AFD9AFAC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076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35038" y="739775"/>
            <a:ext cx="4927600" cy="36972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13C56-320F-4264-8F65-F41FC57C9B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1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35038" y="739775"/>
            <a:ext cx="4927600" cy="36972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Sysselsättningen ökar i år med 1 500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CAE6-3546-4A01-BBE9-044D7CD2D89D}" type="slidenum">
              <a:rPr lang="sv-SE" smtClean="0">
                <a:solidFill>
                  <a:prstClr val="black"/>
                </a:solidFill>
              </a:rPr>
              <a:pPr/>
              <a:t>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B8CFD83-53DF-465D-AD16-D646A8A5620D}" type="slidenum">
              <a:rPr lang="sv-SE" altLang="sv-SE" sz="1200"/>
              <a:pPr/>
              <a:t>27</a:t>
            </a:fld>
            <a:endParaRPr lang="sv-SE" altLang="sv-SE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B8CFD83-53DF-465D-AD16-D646A8A5620D}" type="slidenum">
              <a:rPr lang="sv-SE" altLang="sv-SE" sz="1200"/>
              <a:pPr/>
              <a:t>3</a:t>
            </a:fld>
            <a:endParaRPr lang="sv-SE" altLang="sv-SE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4F85287-6369-4EE5-A78A-71FB3C414941}" type="slidenum">
              <a:rPr lang="sv-SE" altLang="sv-SE" sz="1200"/>
              <a:pPr/>
              <a:t>4</a:t>
            </a:fld>
            <a:endParaRPr lang="sv-SE" altLang="sv-SE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0" tIns="45712" rIns="91420" bIns="45712"/>
          <a:lstStyle/>
          <a:p>
            <a:pPr eaLnBrk="1" hangingPunct="1">
              <a:buFontTx/>
              <a:buChar char="-"/>
            </a:pPr>
            <a:endParaRPr lang="sv-SE" altLang="sv-SE" smtClean="0"/>
          </a:p>
          <a:p>
            <a:pPr eaLnBrk="1" hangingPunct="1"/>
            <a:endParaRPr lang="sv-SE" altLang="sv-SE" b="1" smtClean="0"/>
          </a:p>
          <a:p>
            <a:pPr eaLnBrk="1" hangingPunct="1"/>
            <a:endParaRPr lang="sv-SE" altLang="sv-SE" b="1" smtClean="0"/>
          </a:p>
          <a:p>
            <a:pPr eaLnBrk="1" hangingPunct="1"/>
            <a:endParaRPr lang="sv-SE" altLang="sv-SE" smtClean="0"/>
          </a:p>
          <a:p>
            <a:pPr eaLnBrk="1" hangingPunct="1"/>
            <a:endParaRPr lang="sv-SE" altLang="sv-SE" b="1" smtClean="0"/>
          </a:p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A747790-00C7-4B64-8172-13C29763EC30}" type="slidenum">
              <a:rPr lang="sv-SE" altLang="sv-SE" sz="1200"/>
              <a:pPr/>
              <a:t>5</a:t>
            </a:fld>
            <a:endParaRPr lang="sv-SE" altLang="sv-SE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b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F4F672C-CB38-4544-A0F7-DAFFC6D6D3A9}" type="slidenum">
              <a:rPr lang="sv-SE" altLang="sv-SE" sz="1200"/>
              <a:pPr/>
              <a:t>6</a:t>
            </a:fld>
            <a:endParaRPr lang="sv-SE" altLang="sv-S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smtClean="0"/>
          </a:p>
          <a:p>
            <a:pPr eaLnBrk="1" hangingPunct="1"/>
            <a:endParaRPr lang="sv-SE" altLang="sv-SE" smtClean="0"/>
          </a:p>
          <a:p>
            <a:pPr eaLnBrk="1" hangingPunct="1">
              <a:buFontTx/>
              <a:buChar char="-"/>
            </a:pPr>
            <a:endParaRPr lang="sv-SE" altLang="sv-SE" smtClean="0"/>
          </a:p>
          <a:p>
            <a:pPr eaLnBrk="1" hangingPunct="1">
              <a:buFontTx/>
              <a:buChar char="-"/>
            </a:pPr>
            <a:endParaRPr lang="sv-SE" alt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0EC049-F6A0-447B-A7C7-54A1C69FFB16}" type="slidenum">
              <a:rPr lang="sv-SE" altLang="sv-SE" sz="1200"/>
              <a:pPr/>
              <a:t>7</a:t>
            </a:fld>
            <a:endParaRPr lang="sv-SE" altLang="sv-SE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sv-SE" alt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27A9569-5550-48E5-9843-F27D6A069B46}" type="slidenum">
              <a:rPr lang="sv-SE" altLang="sv-SE" sz="1200"/>
              <a:pPr/>
              <a:t>10</a:t>
            </a:fld>
            <a:endParaRPr lang="sv-SE" altLang="sv-S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0" tIns="45712" rIns="91420" bIns="45712"/>
          <a:lstStyle/>
          <a:p>
            <a:pPr eaLnBrk="1" hangingPunct="1"/>
            <a:endParaRPr lang="sv-SE" alt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874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0480" indent="-296338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5355" indent="-237071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9497" indent="-237071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3639" indent="-237071"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7780" indent="-237071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81922" indent="-237071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6064" indent="-237071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30206" indent="-237071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F049D74-67DA-44A9-B515-8CFEE078C5E7}" type="slidenum">
              <a:rPr lang="sv-SE" sz="1200"/>
              <a:pPr/>
              <a:t>17</a:t>
            </a:fld>
            <a:endParaRPr lang="sv-SE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412376"/>
            <a:ext cx="7920038" cy="1289905"/>
          </a:xfrm>
        </p:spPr>
        <p:txBody>
          <a:bodyPr anchor="b" anchorCtr="0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7388" y="1773661"/>
            <a:ext cx="7918420" cy="103229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2015-04-28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9" name="Frihandsfigur 8"/>
          <p:cNvSpPr/>
          <p:nvPr userDrawn="1"/>
        </p:nvSpPr>
        <p:spPr>
          <a:xfrm>
            <a:off x="4307497" y="2618858"/>
            <a:ext cx="4844617" cy="4242589"/>
          </a:xfrm>
          <a:custGeom>
            <a:avLst/>
            <a:gdLst>
              <a:gd name="connsiteX0" fmla="*/ 0 w 4844617"/>
              <a:gd name="connsiteY0" fmla="*/ 789451 h 4242589"/>
              <a:gd name="connsiteX1" fmla="*/ 4844617 w 4844617"/>
              <a:gd name="connsiteY1" fmla="*/ 0 h 4242589"/>
              <a:gd name="connsiteX2" fmla="*/ 4844617 w 4844617"/>
              <a:gd name="connsiteY2" fmla="*/ 4242589 h 4242589"/>
              <a:gd name="connsiteX3" fmla="*/ 664502 w 4844617"/>
              <a:gd name="connsiteY3" fmla="*/ 4242589 h 4242589"/>
              <a:gd name="connsiteX4" fmla="*/ 0 w 4844617"/>
              <a:gd name="connsiteY4" fmla="*/ 789451 h 424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617" h="4242589">
                <a:moveTo>
                  <a:pt x="0" y="789451"/>
                </a:moveTo>
                <a:lnTo>
                  <a:pt x="4844617" y="0"/>
                </a:lnTo>
                <a:lnTo>
                  <a:pt x="4844617" y="4242589"/>
                </a:lnTo>
                <a:lnTo>
                  <a:pt x="664502" y="4242589"/>
                </a:lnTo>
                <a:lnTo>
                  <a:pt x="0" y="7894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rihandsfigur 11"/>
          <p:cNvSpPr/>
          <p:nvPr userDrawn="1"/>
        </p:nvSpPr>
        <p:spPr>
          <a:xfrm>
            <a:off x="6181734" y="4296544"/>
            <a:ext cx="2970380" cy="2561456"/>
          </a:xfrm>
          <a:custGeom>
            <a:avLst/>
            <a:gdLst>
              <a:gd name="connsiteX0" fmla="*/ 488437 w 2970380"/>
              <a:gd name="connsiteY0" fmla="*/ 0 h 2561456"/>
              <a:gd name="connsiteX1" fmla="*/ 2970380 w 2970380"/>
              <a:gd name="connsiteY1" fmla="*/ 408925 h 2561456"/>
              <a:gd name="connsiteX2" fmla="*/ 2970380 w 2970380"/>
              <a:gd name="connsiteY2" fmla="*/ 2561456 h 2561456"/>
              <a:gd name="connsiteX3" fmla="*/ 0 w 2970380"/>
              <a:gd name="connsiteY3" fmla="*/ 2561456 h 2561456"/>
              <a:gd name="connsiteX4" fmla="*/ 488437 w 2970380"/>
              <a:gd name="connsiteY4" fmla="*/ 0 h 256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0380" h="2561456">
                <a:moveTo>
                  <a:pt x="488437" y="0"/>
                </a:moveTo>
                <a:lnTo>
                  <a:pt x="2970380" y="408925"/>
                </a:lnTo>
                <a:lnTo>
                  <a:pt x="2970380" y="2561456"/>
                </a:lnTo>
                <a:lnTo>
                  <a:pt x="0" y="2561456"/>
                </a:lnTo>
                <a:lnTo>
                  <a:pt x="488437" y="0"/>
                </a:lnTo>
                <a:close/>
              </a:path>
            </a:pathLst>
          </a:custGeom>
          <a:solidFill>
            <a:srgbClr val="66A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xx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0" y="6210002"/>
            <a:ext cx="3121201" cy="35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3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51075" y="2720515"/>
            <a:ext cx="2787853" cy="312369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2015-04-28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209972" y="2720515"/>
            <a:ext cx="2787853" cy="312369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505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2015-04-28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8418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2015-04-28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2251075" y="2721600"/>
            <a:ext cx="5746750" cy="3124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31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2015-04-28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209972" y="2720515"/>
            <a:ext cx="2787853" cy="312369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2251075" y="2721600"/>
            <a:ext cx="2786400" cy="3124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0803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2015-04-28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9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2015-04-28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924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51075" y="2720515"/>
            <a:ext cx="2787853" cy="312369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2015-04-28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209972" y="2720515"/>
            <a:ext cx="2787853" cy="312369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27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2015-04-28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787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2015-04-28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2251075" y="2721600"/>
            <a:ext cx="5746750" cy="3124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37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2015-04-28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209972" y="2720515"/>
            <a:ext cx="2787853" cy="312369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2251075" y="2721600"/>
            <a:ext cx="2786400" cy="3124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885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2015-04-28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4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2015-04-28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9" name="Frihandsfigur 8"/>
          <p:cNvSpPr/>
          <p:nvPr userDrawn="1"/>
        </p:nvSpPr>
        <p:spPr>
          <a:xfrm>
            <a:off x="4307497" y="2618858"/>
            <a:ext cx="4844617" cy="4242589"/>
          </a:xfrm>
          <a:custGeom>
            <a:avLst/>
            <a:gdLst>
              <a:gd name="connsiteX0" fmla="*/ 0 w 4844617"/>
              <a:gd name="connsiteY0" fmla="*/ 789451 h 4242589"/>
              <a:gd name="connsiteX1" fmla="*/ 4844617 w 4844617"/>
              <a:gd name="connsiteY1" fmla="*/ 0 h 4242589"/>
              <a:gd name="connsiteX2" fmla="*/ 4844617 w 4844617"/>
              <a:gd name="connsiteY2" fmla="*/ 4242589 h 4242589"/>
              <a:gd name="connsiteX3" fmla="*/ 664502 w 4844617"/>
              <a:gd name="connsiteY3" fmla="*/ 4242589 h 4242589"/>
              <a:gd name="connsiteX4" fmla="*/ 0 w 4844617"/>
              <a:gd name="connsiteY4" fmla="*/ 789451 h 424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617" h="4242589">
                <a:moveTo>
                  <a:pt x="0" y="789451"/>
                </a:moveTo>
                <a:lnTo>
                  <a:pt x="4844617" y="0"/>
                </a:lnTo>
                <a:lnTo>
                  <a:pt x="4844617" y="4242589"/>
                </a:lnTo>
                <a:lnTo>
                  <a:pt x="664502" y="4242589"/>
                </a:lnTo>
                <a:lnTo>
                  <a:pt x="0" y="7894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rihandsfigur 11"/>
          <p:cNvSpPr/>
          <p:nvPr userDrawn="1"/>
        </p:nvSpPr>
        <p:spPr>
          <a:xfrm>
            <a:off x="6181734" y="4296544"/>
            <a:ext cx="2970380" cy="2561456"/>
          </a:xfrm>
          <a:custGeom>
            <a:avLst/>
            <a:gdLst>
              <a:gd name="connsiteX0" fmla="*/ 488437 w 2970380"/>
              <a:gd name="connsiteY0" fmla="*/ 0 h 2561456"/>
              <a:gd name="connsiteX1" fmla="*/ 2970380 w 2970380"/>
              <a:gd name="connsiteY1" fmla="*/ 408925 h 2561456"/>
              <a:gd name="connsiteX2" fmla="*/ 2970380 w 2970380"/>
              <a:gd name="connsiteY2" fmla="*/ 2561456 h 2561456"/>
              <a:gd name="connsiteX3" fmla="*/ 0 w 2970380"/>
              <a:gd name="connsiteY3" fmla="*/ 2561456 h 2561456"/>
              <a:gd name="connsiteX4" fmla="*/ 488437 w 2970380"/>
              <a:gd name="connsiteY4" fmla="*/ 0 h 256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0380" h="2561456">
                <a:moveTo>
                  <a:pt x="488437" y="0"/>
                </a:moveTo>
                <a:lnTo>
                  <a:pt x="2970380" y="408925"/>
                </a:lnTo>
                <a:lnTo>
                  <a:pt x="2970380" y="2561456"/>
                </a:lnTo>
                <a:lnTo>
                  <a:pt x="0" y="2561456"/>
                </a:lnTo>
                <a:lnTo>
                  <a:pt x="488437" y="0"/>
                </a:lnTo>
                <a:close/>
              </a:path>
            </a:pathLst>
          </a:custGeom>
          <a:solidFill>
            <a:srgbClr val="66A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xx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0" y="6210002"/>
            <a:ext cx="3121201" cy="354141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685800" y="412376"/>
            <a:ext cx="7920038" cy="1289905"/>
          </a:xfrm>
        </p:spPr>
        <p:txBody>
          <a:bodyPr anchor="b" anchorCtr="0"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687388" y="1773661"/>
            <a:ext cx="7918420" cy="103229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591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2015-04-28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7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250333" y="1081198"/>
            <a:ext cx="5747492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51075" y="2720515"/>
            <a:ext cx="5746750" cy="31236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005838" y="6480013"/>
            <a:ext cx="36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2015-04-28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005838" y="6603474"/>
            <a:ext cx="36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005838" y="6359128"/>
            <a:ext cx="36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378000"/>
            <a:ext cx="2307601" cy="2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3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4" r:id="rId4"/>
    <p:sldLayoutId id="2147483661" r:id="rId5"/>
    <p:sldLayoutId id="2147483662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ymbol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 9"/>
          <p:cNvSpPr/>
          <p:nvPr/>
        </p:nvSpPr>
        <p:spPr>
          <a:xfrm>
            <a:off x="517022" y="538423"/>
            <a:ext cx="8628434" cy="6322979"/>
          </a:xfrm>
          <a:custGeom>
            <a:avLst/>
            <a:gdLst>
              <a:gd name="connsiteX0" fmla="*/ 0 w 8628434"/>
              <a:gd name="connsiteY0" fmla="*/ 603115 h 6322979"/>
              <a:gd name="connsiteX1" fmla="*/ 8628434 w 8628434"/>
              <a:gd name="connsiteY1" fmla="*/ 0 h 6322979"/>
              <a:gd name="connsiteX2" fmla="*/ 8628434 w 8628434"/>
              <a:gd name="connsiteY2" fmla="*/ 6322979 h 6322979"/>
              <a:gd name="connsiteX3" fmla="*/ 243191 w 8628434"/>
              <a:gd name="connsiteY3" fmla="*/ 6322979 h 6322979"/>
              <a:gd name="connsiteX4" fmla="*/ 0 w 8628434"/>
              <a:gd name="connsiteY4" fmla="*/ 603115 h 632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8434" h="6322979">
                <a:moveTo>
                  <a:pt x="0" y="603115"/>
                </a:moveTo>
                <a:lnTo>
                  <a:pt x="8628434" y="0"/>
                </a:lnTo>
                <a:lnTo>
                  <a:pt x="8628434" y="6322979"/>
                </a:lnTo>
                <a:lnTo>
                  <a:pt x="243191" y="6322979"/>
                </a:lnTo>
                <a:lnTo>
                  <a:pt x="0" y="603115"/>
                </a:lnTo>
                <a:close/>
              </a:path>
            </a:pathLst>
          </a:custGeom>
          <a:solidFill>
            <a:srgbClr val="D7D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250333" y="1081198"/>
            <a:ext cx="5747492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51075" y="2720515"/>
            <a:ext cx="5746750" cy="31236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005838" y="6480013"/>
            <a:ext cx="36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2015-04-28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005838" y="6603474"/>
            <a:ext cx="36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005838" y="6359128"/>
            <a:ext cx="36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xxLog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378000"/>
            <a:ext cx="2307601" cy="2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5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Symbol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Arbetsförmedlingen</a:t>
            </a:r>
            <a:br>
              <a:rPr lang="sv-SE" dirty="0" smtClean="0"/>
            </a:br>
            <a:r>
              <a:rPr lang="sv-SE" dirty="0" smtClean="0"/>
              <a:t>Navet på arbetsmarknaden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7388" y="1773660"/>
            <a:ext cx="7918420" cy="2256080"/>
          </a:xfrm>
        </p:spPr>
        <p:txBody>
          <a:bodyPr>
            <a:normAutofit/>
          </a:bodyPr>
          <a:lstStyle/>
          <a:p>
            <a:r>
              <a:rPr lang="sv-SE" dirty="0" smtClean="0"/>
              <a:t>Visionen:</a:t>
            </a:r>
          </a:p>
          <a:p>
            <a:r>
              <a:rPr lang="sv-SE" dirty="0" smtClean="0"/>
              <a:t>Vi gör Sverige rikare genom att</a:t>
            </a:r>
          </a:p>
          <a:p>
            <a:r>
              <a:rPr lang="sv-SE" dirty="0"/>
              <a:t>f</a:t>
            </a:r>
            <a:r>
              <a:rPr lang="sv-SE" dirty="0" smtClean="0"/>
              <a:t>å människor och </a:t>
            </a:r>
          </a:p>
          <a:p>
            <a:r>
              <a:rPr lang="sv-SE" dirty="0" smtClean="0"/>
              <a:t>företag att växa!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59219" y="4572000"/>
            <a:ext cx="272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rgbClr val="005075"/>
                </a:solidFill>
              </a:rPr>
              <a:t>Niklas Pettersson</a:t>
            </a:r>
          </a:p>
          <a:p>
            <a:r>
              <a:rPr lang="sv-SE" sz="2400" dirty="0" smtClean="0">
                <a:solidFill>
                  <a:srgbClr val="005075"/>
                </a:solidFill>
              </a:rPr>
              <a:t>Branschstrateg </a:t>
            </a:r>
            <a:endParaRPr lang="sv-SE" sz="2400" dirty="0">
              <a:solidFill>
                <a:srgbClr val="0050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96975"/>
            <a:ext cx="8229600" cy="1143000"/>
          </a:xfrm>
        </p:spPr>
        <p:txBody>
          <a:bodyPr/>
          <a:lstStyle/>
          <a:p>
            <a:r>
              <a:rPr lang="sv-SE" altLang="sv-SE" sz="2400" smtClean="0"/>
              <a:t>Grupper som riskerar att hamna i Strukturell arbetslöshet</a:t>
            </a:r>
            <a:r>
              <a:rPr lang="sv-SE" altLang="sv-SE" sz="2200" smtClean="0"/>
              <a:t/>
            </a:r>
            <a:br>
              <a:rPr lang="sv-SE" altLang="sv-SE" sz="2200" smtClean="0"/>
            </a:br>
            <a:endParaRPr lang="sv-SE" altLang="sv-SE" sz="2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8813" y="2349500"/>
            <a:ext cx="7185025" cy="4508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z="2000" b="1" smtClean="0"/>
              <a:t>Ungdomar med bristfällig utbildning</a:t>
            </a:r>
          </a:p>
          <a:p>
            <a:pPr>
              <a:lnSpc>
                <a:spcPct val="90000"/>
              </a:lnSpc>
            </a:pPr>
            <a:endParaRPr lang="sv-SE" altLang="sv-SE" sz="2000" b="1" smtClean="0"/>
          </a:p>
          <a:p>
            <a:pPr>
              <a:lnSpc>
                <a:spcPct val="90000"/>
              </a:lnSpc>
            </a:pPr>
            <a:r>
              <a:rPr lang="sv-SE" altLang="sv-SE" sz="2000" b="1" smtClean="0"/>
              <a:t>Utlandsfödda, särskilt födda utanför Europa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altLang="sv-SE" sz="2000" b="1" smtClean="0"/>
              <a:t> </a:t>
            </a:r>
          </a:p>
          <a:p>
            <a:pPr>
              <a:lnSpc>
                <a:spcPct val="90000"/>
              </a:lnSpc>
            </a:pPr>
            <a:r>
              <a:rPr lang="sv-SE" altLang="sv-SE" sz="2000" b="1" smtClean="0"/>
              <a:t>Funktionsnedsatta</a:t>
            </a:r>
          </a:p>
          <a:p>
            <a:pPr>
              <a:lnSpc>
                <a:spcPct val="90000"/>
              </a:lnSpc>
            </a:pPr>
            <a:endParaRPr lang="sv-SE" altLang="sv-SE" sz="2000" b="1" smtClean="0"/>
          </a:p>
          <a:p>
            <a:pPr>
              <a:lnSpc>
                <a:spcPct val="90000"/>
              </a:lnSpc>
            </a:pPr>
            <a:r>
              <a:rPr lang="sv-SE" altLang="sv-SE" sz="2000" b="1" smtClean="0"/>
              <a:t>Arbetslösa personer 55-64 år</a:t>
            </a:r>
          </a:p>
          <a:p>
            <a:pPr>
              <a:lnSpc>
                <a:spcPct val="90000"/>
              </a:lnSpc>
            </a:pPr>
            <a:endParaRPr lang="sv-SE" altLang="sv-SE" sz="2000" b="1" smtClean="0"/>
          </a:p>
          <a:p>
            <a:pPr>
              <a:lnSpc>
                <a:spcPct val="90000"/>
              </a:lnSpc>
            </a:pPr>
            <a:r>
              <a:rPr lang="sv-SE" altLang="sv-SE" sz="2000" b="1" smtClean="0"/>
              <a:t>Personer med låg utbildningsnivå</a:t>
            </a:r>
          </a:p>
          <a:p>
            <a:pPr>
              <a:lnSpc>
                <a:spcPct val="90000"/>
              </a:lnSpc>
            </a:pPr>
            <a:endParaRPr lang="sv-SE" altLang="sv-SE" sz="2000" b="1" smtClean="0"/>
          </a:p>
          <a:p>
            <a:pPr>
              <a:lnSpc>
                <a:spcPct val="90000"/>
              </a:lnSpc>
            </a:pPr>
            <a:r>
              <a:rPr lang="sv-SE" altLang="sv-SE" sz="2000" b="1" smtClean="0"/>
              <a:t>Personer med lång tid utan sysselsättning</a:t>
            </a:r>
          </a:p>
        </p:txBody>
      </p:sp>
    </p:spTree>
    <p:extLst>
      <p:ext uri="{BB962C8B-B14F-4D97-AF65-F5344CB8AC3E}">
        <p14:creationId xmlns:p14="http://schemas.microsoft.com/office/powerpoint/2010/main" val="309685832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981075"/>
            <a:ext cx="6010275" cy="1079500"/>
          </a:xfrm>
        </p:spPr>
        <p:txBody>
          <a:bodyPr/>
          <a:lstStyle/>
          <a:p>
            <a:r>
              <a:rPr lang="en-US" altLang="sv-SE" smtClean="0"/>
              <a:t>Hur håller vi arbetskraften nära jobben, nu och i framtiden?</a:t>
            </a:r>
            <a:endParaRPr lang="sv-SE" altLang="sv-SE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2133600"/>
            <a:ext cx="6551613" cy="4175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mtClean="0"/>
              <a:t>Tillsammans med arbetsmarknadens parter, identifiera behov och genomföra utbildning mot nuvarande och kommande arbetsmarknad.</a:t>
            </a:r>
          </a:p>
          <a:p>
            <a:pPr>
              <a:lnSpc>
                <a:spcPct val="90000"/>
              </a:lnSpc>
            </a:pPr>
            <a:r>
              <a:rPr lang="sv-SE" altLang="sv-SE" smtClean="0"/>
              <a:t>Kompetensutveckling för redan anställda</a:t>
            </a:r>
          </a:p>
          <a:p>
            <a:pPr>
              <a:lnSpc>
                <a:spcPct val="90000"/>
              </a:lnSpc>
            </a:pPr>
            <a:r>
              <a:rPr lang="sv-SE" altLang="sv-SE" smtClean="0"/>
              <a:t>Aktivt matchningsarbete </a:t>
            </a:r>
          </a:p>
          <a:p>
            <a:pPr>
              <a:lnSpc>
                <a:spcPct val="90000"/>
              </a:lnSpc>
            </a:pPr>
            <a:r>
              <a:rPr lang="sv-SE" altLang="sv-SE" smtClean="0"/>
              <a:t>Hålla de konjunkturellt arbetslösa  sysselsatta utifrån individuell bedömning</a:t>
            </a:r>
          </a:p>
          <a:p>
            <a:pPr>
              <a:lnSpc>
                <a:spcPct val="90000"/>
              </a:lnSpc>
            </a:pPr>
            <a:r>
              <a:rPr lang="sv-SE" altLang="sv-SE" smtClean="0"/>
              <a:t>Rusta de strukturellt arbetslösa och sjukskrivna för att med olika stödinsatser åter kunna konkurrera om jobben utfrån sina förutsättningar </a:t>
            </a:r>
          </a:p>
          <a:p>
            <a:pPr>
              <a:lnSpc>
                <a:spcPct val="90000"/>
              </a:lnSpc>
            </a:pPr>
            <a:endParaRPr lang="sv-SE" altLang="sv-SE" smtClean="0"/>
          </a:p>
          <a:p>
            <a:pPr>
              <a:lnSpc>
                <a:spcPct val="90000"/>
              </a:lnSpc>
            </a:pPr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160369705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Arbetsmarknadsdata</a:t>
            </a:r>
            <a:br>
              <a:rPr lang="sv-SE" dirty="0" smtClean="0"/>
            </a:br>
            <a:r>
              <a:rPr lang="sv-SE" dirty="0" smtClean="0"/>
              <a:t>Västra Götalands län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Mars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60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5048" y="721437"/>
            <a:ext cx="8568952" cy="719137"/>
          </a:xfrm>
        </p:spPr>
        <p:txBody>
          <a:bodyPr/>
          <a:lstStyle/>
          <a:p>
            <a:r>
              <a:rPr lang="sv-SE" sz="2400" dirty="0" smtClean="0"/>
              <a:t>Varselutvecklingen i Riket och i Västra Götalands län.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1600" dirty="0" smtClean="0"/>
              <a:t>Antal personer berörda av varsel i riket och länet per månad 2007-2015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9" y="1520993"/>
            <a:ext cx="8844455" cy="528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8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490" y="683913"/>
            <a:ext cx="7920038" cy="719137"/>
          </a:xfrm>
        </p:spPr>
        <p:txBody>
          <a:bodyPr/>
          <a:lstStyle/>
          <a:p>
            <a:r>
              <a:rPr lang="sv-SE" sz="2400" dirty="0" smtClean="0"/>
              <a:t>Varselutvecklingen i Västra Götalands län.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Antal personer berörda av varsel i länet, per månad 2007-2015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0" y="1239841"/>
            <a:ext cx="8987716" cy="55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4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4279" y="756745"/>
            <a:ext cx="8496300" cy="378482"/>
          </a:xfrm>
        </p:spPr>
        <p:txBody>
          <a:bodyPr/>
          <a:lstStyle/>
          <a:p>
            <a:r>
              <a:rPr lang="sv-SE" sz="1800" dirty="0" smtClean="0"/>
              <a:t>Antal inskrivna arbetslösa (16-64 år) i Västra Götalands län, 2009-2015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1" y="1371598"/>
            <a:ext cx="8973861" cy="530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0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1576" y="677917"/>
            <a:ext cx="8496300" cy="400050"/>
          </a:xfrm>
        </p:spPr>
        <p:txBody>
          <a:bodyPr/>
          <a:lstStyle/>
          <a:p>
            <a:r>
              <a:rPr lang="sv-SE" sz="1800" dirty="0" smtClean="0"/>
              <a:t>Antal arbetslösa ungdomar (18-24 år) i Västra Götalands län, 2009-2015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9" y="1324302"/>
            <a:ext cx="9055551" cy="533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2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95" y="765008"/>
            <a:ext cx="8352430" cy="872159"/>
          </a:xfrm>
        </p:spPr>
        <p:txBody>
          <a:bodyPr>
            <a:normAutofit/>
          </a:bodyPr>
          <a:lstStyle/>
          <a:p>
            <a:r>
              <a:rPr lang="sv-SE" dirty="0" smtClean="0"/>
              <a:t>Arbetslöshetens utveckling i länet 2004-2015</a:t>
            </a:r>
            <a:br>
              <a:rPr lang="sv-SE" dirty="0" smtClean="0"/>
            </a:br>
            <a:r>
              <a:rPr lang="sv-SE" sz="1000" dirty="0" smtClean="0"/>
              <a:t>Utsatta grupper: förgymnasial utbildning, personer med funktionsnedsättning som medför arbetsnedsättning, arbetslösa i åldern 55-64 år, och utomeuropeiskt födda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1" y="1671145"/>
            <a:ext cx="8763468" cy="518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392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7074" y="656593"/>
            <a:ext cx="8352430" cy="1050876"/>
          </a:xfrm>
        </p:spPr>
        <p:txBody>
          <a:bodyPr>
            <a:normAutofit/>
          </a:bodyPr>
          <a:lstStyle/>
          <a:p>
            <a:r>
              <a:rPr lang="sv-SE" dirty="0" smtClean="0"/>
              <a:t>Arbetslöshetens utveckling i länet 2011-2015</a:t>
            </a:r>
            <a:br>
              <a:rPr lang="sv-SE" dirty="0" smtClean="0"/>
            </a:br>
            <a:r>
              <a:rPr lang="sv-SE" sz="1600" dirty="0" smtClean="0"/>
              <a:t>Procentuell förändring jämfört med motsvarande månad ett år tidigare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000" dirty="0" smtClean="0"/>
              <a:t>Utsatta grupper: förgymnasial utbildning, personer med funktionsnedsättning som medför arbetsnedsättning, arbetslösa i åldern 55-64 år, och utomeuropeiskt födda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0" y="1655406"/>
            <a:ext cx="8677277" cy="513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231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591754"/>
            <a:ext cx="8529637" cy="719138"/>
          </a:xfrm>
        </p:spPr>
        <p:txBody>
          <a:bodyPr/>
          <a:lstStyle/>
          <a:p>
            <a:r>
              <a:rPr lang="sv-SE" sz="2200" dirty="0" smtClean="0"/>
              <a:t>Relativ arbetslöshet (16-64 år) per kommun, mars 2015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400" dirty="0" smtClean="0"/>
              <a:t>(Andel av den registerbaserade arbetskraften).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6" y="1245477"/>
            <a:ext cx="8588263" cy="561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50333" y="552893"/>
            <a:ext cx="5747492" cy="606056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Målbilden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9220" y="1520456"/>
            <a:ext cx="7995682" cy="4323753"/>
          </a:xfrm>
        </p:spPr>
        <p:txBody>
          <a:bodyPr>
            <a:normAutofit fontScale="77500" lnSpcReduction="20000"/>
          </a:bodyPr>
          <a:lstStyle/>
          <a:p>
            <a:r>
              <a:rPr lang="sv-SE" sz="2400" dirty="0" smtClean="0"/>
              <a:t>Övergripande </a:t>
            </a:r>
            <a:r>
              <a:rPr lang="sv-SE" sz="2400" dirty="0"/>
              <a:t>mål är att öka omvärldens och uppdragsgivarens förtroende samt </a:t>
            </a:r>
            <a:r>
              <a:rPr lang="sv-SE" sz="2400" dirty="0" smtClean="0"/>
              <a:t>fler </a:t>
            </a:r>
            <a:r>
              <a:rPr lang="sv-SE" sz="2400" dirty="0"/>
              <a:t>nöjda och återkommande arbetsgivare. 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Delmål är:</a:t>
            </a:r>
          </a:p>
          <a:p>
            <a:pPr lvl="0"/>
            <a:r>
              <a:rPr lang="sv-SE" sz="2400" dirty="0"/>
              <a:t>Nöjdare arbetsgivarkunder</a:t>
            </a:r>
          </a:p>
          <a:p>
            <a:pPr lvl="0"/>
            <a:r>
              <a:rPr lang="sv-SE" sz="2400" dirty="0"/>
              <a:t>Ökade marknadsandelar:</a:t>
            </a:r>
          </a:p>
          <a:p>
            <a:pPr lvl="1"/>
            <a:r>
              <a:rPr lang="sv-SE" dirty="0"/>
              <a:t>Lediga platser</a:t>
            </a:r>
          </a:p>
          <a:p>
            <a:pPr lvl="1"/>
            <a:r>
              <a:rPr lang="sv-SE" dirty="0"/>
              <a:t>Strategiska arbetsgivare</a:t>
            </a:r>
          </a:p>
          <a:p>
            <a:pPr lvl="0"/>
            <a:r>
              <a:rPr lang="sv-SE" sz="2400" dirty="0"/>
              <a:t>Ökad kvalité i arbetsgivarregistret</a:t>
            </a:r>
          </a:p>
          <a:p>
            <a:pPr lvl="1"/>
            <a:r>
              <a:rPr lang="sv-SE" dirty="0" smtClean="0"/>
              <a:t>Tydlig dokumentation </a:t>
            </a:r>
            <a:r>
              <a:rPr lang="sv-SE" dirty="0"/>
              <a:t>i samband med registrerad kontakt</a:t>
            </a:r>
          </a:p>
          <a:p>
            <a:pPr lvl="1"/>
            <a:r>
              <a:rPr lang="sv-SE" dirty="0" smtClean="0"/>
              <a:t>Tydliga överenskommelser </a:t>
            </a:r>
            <a:r>
              <a:rPr lang="sv-SE" dirty="0"/>
              <a:t>med arbetsgivare</a:t>
            </a:r>
          </a:p>
          <a:p>
            <a:pPr lvl="0"/>
            <a:r>
              <a:rPr lang="sv-SE" sz="2400" dirty="0"/>
              <a:t>Ökat förtroende för </a:t>
            </a:r>
            <a:r>
              <a:rPr lang="sv-SE" sz="2400" dirty="0" smtClean="0"/>
              <a:t>Arbetsförmedlingen </a:t>
            </a:r>
            <a:endParaRPr lang="sv-SE" sz="2400" dirty="0"/>
          </a:p>
          <a:p>
            <a:pPr lvl="0"/>
            <a:r>
              <a:rPr lang="sv-SE" sz="2400" dirty="0"/>
              <a:t>Ökad </a:t>
            </a:r>
            <a:r>
              <a:rPr lang="sv-SE" sz="2400" dirty="0" smtClean="0"/>
              <a:t>branschkunskap</a:t>
            </a:r>
          </a:p>
          <a:p>
            <a:pPr lvl="0"/>
            <a:r>
              <a:rPr lang="sv-SE" sz="2400" dirty="0" smtClean="0"/>
              <a:t>Öka </a:t>
            </a:r>
            <a:r>
              <a:rPr lang="sv-SE" sz="2400" dirty="0"/>
              <a:t>träffsäkerheten i arbetsmarknadsutbildning</a:t>
            </a:r>
          </a:p>
          <a:p>
            <a:pPr lvl="0"/>
            <a:r>
              <a:rPr lang="sv-SE" sz="2400" dirty="0"/>
              <a:t>Öka användningen av </a:t>
            </a:r>
            <a:r>
              <a:rPr lang="sv-SE" sz="2400" dirty="0" smtClean="0"/>
              <a:t>EURES förmedlarna </a:t>
            </a:r>
            <a:r>
              <a:rPr lang="sv-SE" sz="2400" dirty="0"/>
              <a:t>i </a:t>
            </a:r>
            <a:r>
              <a:rPr lang="sv-SE" sz="2400" dirty="0" smtClean="0"/>
              <a:t>matchningsprocessen</a:t>
            </a:r>
          </a:p>
          <a:p>
            <a:pPr lvl="0"/>
            <a:r>
              <a:rPr lang="sv-SE" sz="2400" dirty="0" smtClean="0"/>
              <a:t>Ökad spridning och användning av våra prognoser</a:t>
            </a: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527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xfrm>
            <a:off x="614363" y="709448"/>
            <a:ext cx="8529637" cy="530991"/>
          </a:xfrm>
          <a:noFill/>
          <a:ln/>
        </p:spPr>
        <p:txBody>
          <a:bodyPr/>
          <a:lstStyle/>
          <a:p>
            <a:r>
              <a:rPr lang="sv-SE" sz="2000" dirty="0" smtClean="0"/>
              <a:t>Förändring i relativ arbetslöshet (16-64 år) per kommun.</a:t>
            </a:r>
            <a:br>
              <a:rPr lang="sv-SE" sz="2000" dirty="0" smtClean="0"/>
            </a:br>
            <a:r>
              <a:rPr lang="sv-SE" sz="1200" dirty="0" smtClean="0"/>
              <a:t>(Mars 2015 jämfört med motsvarande månad i fjol. Procentenheter.)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8" y="1239544"/>
            <a:ext cx="8489286" cy="55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6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566944"/>
            <a:ext cx="8529637" cy="575716"/>
          </a:xfrm>
        </p:spPr>
        <p:txBody>
          <a:bodyPr/>
          <a:lstStyle/>
          <a:p>
            <a:r>
              <a:rPr lang="sv-SE" sz="1800" dirty="0" smtClean="0"/>
              <a:t>Relativ ungdomsarbetslösheten (18-24 år) per kommun, mars 2015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1200" dirty="0" smtClean="0"/>
              <a:t>(Andel av den registerbaserade arbetskraften).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0" y="1229710"/>
            <a:ext cx="8552668" cy="558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xfrm>
            <a:off x="614363" y="709448"/>
            <a:ext cx="8529637" cy="530991"/>
          </a:xfrm>
          <a:noFill/>
          <a:ln/>
        </p:spPr>
        <p:txBody>
          <a:bodyPr/>
          <a:lstStyle/>
          <a:p>
            <a:r>
              <a:rPr lang="sv-SE" sz="2000" dirty="0" smtClean="0"/>
              <a:t>Förändring i relativ ungdomsarbetslöshet (18-24 år) per kommun.</a:t>
            </a:r>
            <a:br>
              <a:rPr lang="sv-SE" sz="2000" dirty="0" smtClean="0"/>
            </a:br>
            <a:r>
              <a:rPr lang="sv-SE" sz="1200" dirty="0" smtClean="0"/>
              <a:t>(Mars 2015 jämfört med motsvarande månad i fjol. Procentenheter.)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5" y="1186391"/>
            <a:ext cx="8635285" cy="563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8" y="1669319"/>
            <a:ext cx="8756231" cy="517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ubrik 1"/>
          <p:cNvSpPr>
            <a:spLocks noGrp="1"/>
          </p:cNvSpPr>
          <p:nvPr>
            <p:ph type="title"/>
          </p:nvPr>
        </p:nvSpPr>
        <p:spPr>
          <a:xfrm>
            <a:off x="1052623" y="970689"/>
            <a:ext cx="7551825" cy="719137"/>
          </a:xfrm>
        </p:spPr>
        <p:txBody>
          <a:bodyPr>
            <a:normAutofit fontScale="90000"/>
          </a:bodyPr>
          <a:lstStyle/>
          <a:p>
            <a:r>
              <a:rPr lang="sv-SE" sz="3200" dirty="0" smtClean="0"/>
              <a:t>Sysselsättningsutveckling 2004-2015</a:t>
            </a:r>
            <a:br>
              <a:rPr lang="sv-SE" sz="3200" dirty="0" smtClean="0"/>
            </a:br>
            <a:r>
              <a:rPr lang="sv-SE" sz="1600" dirty="0" smtClean="0"/>
              <a:t>Förvärvsarbetande dagbefolkning (16-64 år) 2004-2015, utfall och prognos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709144" y="3372427"/>
            <a:ext cx="22009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2014: </a:t>
            </a:r>
            <a:r>
              <a:rPr lang="sv-SE" sz="2000" b="1" dirty="0" smtClean="0">
                <a:solidFill>
                  <a:srgbClr val="FF0000"/>
                </a:solidFill>
              </a:rPr>
              <a:t>+8000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2015: </a:t>
            </a:r>
            <a:r>
              <a:rPr lang="sv-SE" sz="2000" b="1" dirty="0" smtClean="0">
                <a:solidFill>
                  <a:srgbClr val="FF0000"/>
                </a:solidFill>
              </a:rPr>
              <a:t>+9000</a:t>
            </a:r>
            <a:endParaRPr lang="sv-S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7504" y="1988841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rgbClr val="007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Yrkesområden</a:t>
            </a:r>
          </a:p>
          <a:p>
            <a:r>
              <a:rPr lang="sv-SE" sz="2400" b="1" dirty="0">
                <a:solidFill>
                  <a:srgbClr val="007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v-SE" sz="2400" b="1" dirty="0" smtClean="0">
                <a:solidFill>
                  <a:srgbClr val="007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Västra Götalands län</a:t>
            </a:r>
            <a:endParaRPr lang="sv-SE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:\02-60000\Analysavdelningen\ENHETEN UTREDNING\SYV-uppdraget\Västra Götalands län utan okänt yrk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r="8081" b="10036"/>
          <a:stretch/>
        </p:blipFill>
        <p:spPr bwMode="auto">
          <a:xfrm>
            <a:off x="2491225" y="-27384"/>
            <a:ext cx="6606565" cy="68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7668344" y="550898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Källa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SCB.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4"/>
          <p:cNvSpPr txBox="1">
            <a:spLocks/>
          </p:cNvSpPr>
          <p:nvPr/>
        </p:nvSpPr>
        <p:spPr>
          <a:xfrm>
            <a:off x="1158512" y="1012959"/>
            <a:ext cx="5747492" cy="61112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>
                <a:solidFill>
                  <a:srgbClr val="007597"/>
                </a:solidFill>
              </a:rPr>
              <a:t>Var finns jobben?</a:t>
            </a:r>
            <a:endParaRPr lang="sv-SE" dirty="0">
              <a:solidFill>
                <a:srgbClr val="007597"/>
              </a:solidFill>
            </a:endParaRP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1066735" y="2118901"/>
            <a:ext cx="8077265" cy="4362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solidFill>
                  <a:prstClr val="black"/>
                </a:solidFill>
              </a:rPr>
              <a:t>Jobben ökar inom de flesta yrkesområden</a:t>
            </a:r>
          </a:p>
          <a:p>
            <a:r>
              <a:rPr lang="sv-SE" sz="2400" dirty="0" smtClean="0">
                <a:solidFill>
                  <a:prstClr val="black"/>
                </a:solidFill>
              </a:rPr>
              <a:t>Drygt </a:t>
            </a:r>
            <a:r>
              <a:rPr lang="sv-SE" sz="2400" dirty="0">
                <a:solidFill>
                  <a:prstClr val="black"/>
                </a:solidFill>
              </a:rPr>
              <a:t>1,3 miljoner rekryteringar under </a:t>
            </a:r>
            <a:r>
              <a:rPr lang="sv-SE" sz="2400" dirty="0" smtClean="0">
                <a:solidFill>
                  <a:prstClr val="black"/>
                </a:solidFill>
              </a:rPr>
              <a:t>2014 i riket</a:t>
            </a:r>
            <a:endParaRPr lang="sv-SE" sz="2400" dirty="0">
              <a:solidFill>
                <a:prstClr val="black"/>
              </a:solidFill>
            </a:endParaRPr>
          </a:p>
          <a:p>
            <a:r>
              <a:rPr lang="sv-SE" sz="2400" dirty="0">
                <a:solidFill>
                  <a:prstClr val="black"/>
                </a:solidFill>
              </a:rPr>
              <a:t>Många </a:t>
            </a:r>
            <a:r>
              <a:rPr lang="sv-SE" sz="2400" dirty="0" smtClean="0">
                <a:solidFill>
                  <a:prstClr val="black"/>
                </a:solidFill>
              </a:rPr>
              <a:t>jobböppningar på </a:t>
            </a:r>
            <a:r>
              <a:rPr lang="sv-SE" sz="2400" dirty="0">
                <a:solidFill>
                  <a:prstClr val="black"/>
                </a:solidFill>
              </a:rPr>
              <a:t>arbetsmarknaden</a:t>
            </a:r>
          </a:p>
          <a:p>
            <a:r>
              <a:rPr lang="sv-SE" sz="2400" dirty="0">
                <a:solidFill>
                  <a:prstClr val="black"/>
                </a:solidFill>
              </a:rPr>
              <a:t>Utbildning och erfarenhet blir allt viktigare</a:t>
            </a:r>
          </a:p>
          <a:p>
            <a:r>
              <a:rPr lang="sv-SE" sz="2400" dirty="0">
                <a:solidFill>
                  <a:prstClr val="black"/>
                </a:solidFill>
              </a:rPr>
              <a:t>Jobben växer starkast inom yrken som kräver eftergymnasial utbildning</a:t>
            </a:r>
          </a:p>
          <a:p>
            <a:r>
              <a:rPr lang="sv-SE" sz="2400" dirty="0">
                <a:solidFill>
                  <a:prstClr val="black"/>
                </a:solidFill>
              </a:rPr>
              <a:t>Stark arbetsmarknad även för många yrken på gymnasial nivå</a:t>
            </a:r>
          </a:p>
        </p:txBody>
      </p:sp>
    </p:spTree>
    <p:extLst>
      <p:ext uri="{BB962C8B-B14F-4D97-AF65-F5344CB8AC3E}">
        <p14:creationId xmlns:p14="http://schemas.microsoft.com/office/powerpoint/2010/main" val="41498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1187355" y="873459"/>
            <a:ext cx="7410735" cy="66874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rgbClr val="007597"/>
                </a:solidFill>
              </a:rPr>
              <a:t>Var finns jobben </a:t>
            </a:r>
            <a:r>
              <a:rPr lang="sv-SE" u="sng" dirty="0">
                <a:solidFill>
                  <a:srgbClr val="007597"/>
                </a:solidFill>
              </a:rPr>
              <a:t>på längre sikt</a:t>
            </a:r>
            <a:r>
              <a:rPr lang="sv-SE" dirty="0" smtClean="0">
                <a:solidFill>
                  <a:srgbClr val="007597"/>
                </a:solidFill>
              </a:rPr>
              <a:t>? (5 till 10 år)</a:t>
            </a: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1105468" y="1746913"/>
            <a:ext cx="8038532" cy="45688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solidFill>
                  <a:prstClr val="black"/>
                </a:solidFill>
              </a:rPr>
              <a:t>Teknikyrken</a:t>
            </a:r>
          </a:p>
          <a:p>
            <a:r>
              <a:rPr lang="sv-SE" sz="2400" dirty="0">
                <a:solidFill>
                  <a:prstClr val="black"/>
                </a:solidFill>
              </a:rPr>
              <a:t>Datayrken</a:t>
            </a:r>
          </a:p>
          <a:p>
            <a:r>
              <a:rPr lang="sv-SE" sz="2400" dirty="0">
                <a:solidFill>
                  <a:prstClr val="black"/>
                </a:solidFill>
              </a:rPr>
              <a:t>Läkare</a:t>
            </a:r>
          </a:p>
          <a:p>
            <a:r>
              <a:rPr lang="sv-SE" sz="2400" dirty="0">
                <a:solidFill>
                  <a:prstClr val="black"/>
                </a:solidFill>
              </a:rPr>
              <a:t>Specialistutbildade sjuksköterskor</a:t>
            </a:r>
          </a:p>
          <a:p>
            <a:r>
              <a:rPr lang="sv-SE" sz="2400" dirty="0">
                <a:solidFill>
                  <a:prstClr val="black"/>
                </a:solidFill>
              </a:rPr>
              <a:t>Undersköterskor</a:t>
            </a:r>
          </a:p>
          <a:p>
            <a:r>
              <a:rPr lang="sv-SE" sz="2400" dirty="0">
                <a:solidFill>
                  <a:prstClr val="black"/>
                </a:solidFill>
              </a:rPr>
              <a:t>Receptarier</a:t>
            </a:r>
          </a:p>
          <a:p>
            <a:r>
              <a:rPr lang="sv-SE" sz="2400" dirty="0">
                <a:solidFill>
                  <a:prstClr val="black"/>
                </a:solidFill>
              </a:rPr>
              <a:t>Tandvårdsyrken</a:t>
            </a:r>
          </a:p>
          <a:p>
            <a:r>
              <a:rPr lang="sv-SE" sz="2400" dirty="0">
                <a:solidFill>
                  <a:prstClr val="black"/>
                </a:solidFill>
              </a:rPr>
              <a:t>Flera läraryrken</a:t>
            </a:r>
          </a:p>
          <a:p>
            <a:r>
              <a:rPr lang="sv-SE" sz="2400" dirty="0">
                <a:solidFill>
                  <a:prstClr val="black"/>
                </a:solidFill>
              </a:rPr>
              <a:t>Kvalificerade yrkesarbetare inom tillverkningsarbete</a:t>
            </a:r>
          </a:p>
          <a:p>
            <a:r>
              <a:rPr lang="sv-SE" sz="2400" dirty="0">
                <a:solidFill>
                  <a:prstClr val="black"/>
                </a:solidFill>
              </a:rPr>
              <a:t>Flertalet byggyrken</a:t>
            </a:r>
          </a:p>
          <a:p>
            <a:pPr marL="0" indent="0">
              <a:buFont typeface="Arial" pitchFamily="34" charset="0"/>
              <a:buNone/>
            </a:pPr>
            <a:endParaRPr lang="sv-SE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3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268413"/>
            <a:ext cx="7197725" cy="16557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sv-SE" dirty="0" smtClean="0"/>
              <a:t>Tack </a:t>
            </a:r>
            <a:r>
              <a:rPr lang="en-US" altLang="sv-SE" dirty="0" err="1" smtClean="0"/>
              <a:t>för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er</a:t>
            </a:r>
            <a:r>
              <a:rPr lang="en-US" altLang="sv-SE" dirty="0" smtClean="0"/>
              <a:t> </a:t>
            </a:r>
            <a:r>
              <a:rPr lang="en-US" altLang="sv-SE" dirty="0" err="1" smtClean="0"/>
              <a:t>uppmärksamhet</a:t>
            </a:r>
            <a:r>
              <a:rPr lang="en-US" altLang="sv-SE" dirty="0" smtClean="0"/>
              <a:t>!</a:t>
            </a:r>
            <a:endParaRPr lang="en-US" altLang="sv-SE" sz="2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508500"/>
            <a:ext cx="7200900" cy="1657350"/>
          </a:xfrm>
        </p:spPr>
        <p:txBody>
          <a:bodyPr/>
          <a:lstStyle/>
          <a:p>
            <a:endParaRPr lang="en-US" altLang="sv-SE" sz="1400" b="1" smtClean="0">
              <a:solidFill>
                <a:srgbClr val="1C3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1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268413"/>
            <a:ext cx="7197725" cy="1655762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altLang="sv-SE" smtClean="0"/>
              <a:t>Hur h</a:t>
            </a:r>
            <a:r>
              <a:rPr lang="en-US" altLang="sv-SE" smtClean="0">
                <a:latin typeface="Arial Bold" pitchFamily="96" charset="0"/>
              </a:rPr>
              <a:t>å</a:t>
            </a:r>
            <a:r>
              <a:rPr lang="en-US" altLang="sv-SE" smtClean="0"/>
              <a:t>ller vi arbetskraften n</a:t>
            </a:r>
            <a:r>
              <a:rPr lang="en-US" altLang="sv-SE" smtClean="0">
                <a:latin typeface="Arial Bold" pitchFamily="96" charset="0"/>
              </a:rPr>
              <a:t>ä</a:t>
            </a:r>
            <a:r>
              <a:rPr lang="en-US" altLang="sv-SE" smtClean="0"/>
              <a:t>ra jobben, nu och i framtiden?</a:t>
            </a:r>
            <a:br>
              <a:rPr lang="en-US" altLang="sv-SE" smtClean="0"/>
            </a:br>
            <a:endParaRPr lang="en-US" altLang="sv-SE" sz="24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508500"/>
            <a:ext cx="7200900" cy="1657350"/>
          </a:xfrm>
        </p:spPr>
        <p:txBody>
          <a:bodyPr/>
          <a:lstStyle/>
          <a:p>
            <a:endParaRPr lang="en-US" altLang="sv-SE" sz="1400" b="1" smtClean="0">
              <a:solidFill>
                <a:srgbClr val="1C3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3775" y="1287463"/>
            <a:ext cx="6010275" cy="719137"/>
          </a:xfrm>
        </p:spPr>
        <p:txBody>
          <a:bodyPr>
            <a:normAutofit fontScale="90000"/>
          </a:bodyPr>
          <a:lstStyle/>
          <a:p>
            <a:r>
              <a:rPr lang="sv-SE" altLang="sv-SE" sz="2400" smtClean="0"/>
              <a:t>En unik situation uppstår, flera olika faktorer slår in samtidigt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3775" y="2606675"/>
            <a:ext cx="6010275" cy="3130550"/>
          </a:xfrm>
        </p:spPr>
        <p:txBody>
          <a:bodyPr/>
          <a:lstStyle/>
          <a:p>
            <a:r>
              <a:rPr lang="sv-SE" altLang="sv-SE" dirty="0" smtClean="0"/>
              <a:t>Oro i vår omvärld</a:t>
            </a:r>
          </a:p>
          <a:p>
            <a:r>
              <a:rPr lang="sv-SE" altLang="sv-SE" dirty="0" smtClean="0"/>
              <a:t>Hög arbetslöshet</a:t>
            </a:r>
          </a:p>
          <a:p>
            <a:r>
              <a:rPr lang="sv-SE" altLang="sv-SE" dirty="0" smtClean="0"/>
              <a:t>Strukturell omställning</a:t>
            </a:r>
          </a:p>
          <a:p>
            <a:r>
              <a:rPr lang="sv-SE" altLang="sv-SE" dirty="0" smtClean="0"/>
              <a:t>Arbetskraftsbrist (kompetensbrist)</a:t>
            </a:r>
          </a:p>
          <a:p>
            <a:r>
              <a:rPr lang="sv-SE" altLang="sv-SE" dirty="0" smtClean="0"/>
              <a:t>Attityder och diskriminering</a:t>
            </a:r>
          </a:p>
          <a:p>
            <a:r>
              <a:rPr lang="sv-SE" altLang="sv-SE" dirty="0" smtClean="0"/>
              <a:t>Generationsväxling</a:t>
            </a:r>
          </a:p>
          <a:p>
            <a:endParaRPr lang="sv-SE" altLang="sv-SE" dirty="0" smtClean="0"/>
          </a:p>
          <a:p>
            <a:endParaRPr lang="sv-SE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250722066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0075"/>
            <a:ext cx="8604250" cy="62579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743950" y="663575"/>
            <a:ext cx="400050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>
              <a:cs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718550" y="701675"/>
            <a:ext cx="425450" cy="615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542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2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558213" y="376238"/>
            <a:ext cx="576262" cy="6481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buChar char="–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>
              <a:cs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76375" y="5300663"/>
            <a:ext cx="5688013" cy="381000"/>
          </a:xfrm>
          <a:prstGeom prst="rect">
            <a:avLst/>
          </a:prstGeom>
          <a:noFill/>
          <a:ln w="444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sv-SE" altLang="sv-SE" sz="1600"/>
              <a:t>   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9144000" y="5562600"/>
            <a:ext cx="0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890123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/>
              <a:t>Att se längre än till morgondagen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mtClean="0"/>
              <a:t>Sammantaget beräknas omkring 1 600 000 personer lämna arbetslivet av åldersskäl fram till och med 2025. </a:t>
            </a:r>
          </a:p>
          <a:p>
            <a:pPr>
              <a:lnSpc>
                <a:spcPct val="90000"/>
              </a:lnSpc>
            </a:pPr>
            <a:endParaRPr lang="sv-SE" altLang="sv-SE" smtClean="0"/>
          </a:p>
          <a:p>
            <a:pPr>
              <a:lnSpc>
                <a:spcPct val="90000"/>
              </a:lnSpc>
            </a:pPr>
            <a:r>
              <a:rPr lang="sv-SE" altLang="sv-SE" smtClean="0"/>
              <a:t>Dessa ska ersättas av rätt kompetens, i en snabbt och föränderlig värld!</a:t>
            </a:r>
          </a:p>
          <a:p>
            <a:pPr>
              <a:lnSpc>
                <a:spcPct val="90000"/>
              </a:lnSpc>
            </a:pPr>
            <a:endParaRPr lang="sv-SE" altLang="sv-SE" smtClean="0"/>
          </a:p>
          <a:p>
            <a:pPr>
              <a:lnSpc>
                <a:spcPct val="90000"/>
              </a:lnSpc>
            </a:pPr>
            <a:r>
              <a:rPr lang="sv-SE" altLang="sv-SE" smtClean="0"/>
              <a:t>Vill ungdomarna ha de jobben som 50 talisterna lämnar?</a:t>
            </a:r>
          </a:p>
        </p:txBody>
      </p:sp>
    </p:spTree>
    <p:extLst>
      <p:ext uri="{BB962C8B-B14F-4D97-AF65-F5344CB8AC3E}">
        <p14:creationId xmlns:p14="http://schemas.microsoft.com/office/powerpoint/2010/main" val="9895648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773238"/>
            <a:ext cx="6010275" cy="719137"/>
          </a:xfrm>
        </p:spPr>
        <p:txBody>
          <a:bodyPr>
            <a:normAutofit fontScale="90000"/>
          </a:bodyPr>
          <a:lstStyle/>
          <a:p>
            <a:r>
              <a:rPr lang="sv-SE" altLang="sv-SE" sz="2400" smtClean="0"/>
              <a:t>Fyra grupper, vårt uppdrag!</a:t>
            </a:r>
            <a:br>
              <a:rPr lang="sv-SE" altLang="sv-SE" sz="2400" smtClean="0"/>
            </a:br>
            <a:endParaRPr lang="sv-SE" altLang="sv-SE" sz="24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2492375"/>
            <a:ext cx="6010275" cy="3130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v-SE" altLang="sv-SE" smtClean="0"/>
              <a:t>Normal arbetslöshet ca 4-5 %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sv-SE" altLang="sv-SE" smtClean="0"/>
          </a:p>
          <a:p>
            <a:pPr>
              <a:lnSpc>
                <a:spcPct val="90000"/>
              </a:lnSpc>
            </a:pPr>
            <a:r>
              <a:rPr lang="sv-SE" altLang="sv-SE" smtClean="0"/>
              <a:t>Friktionsarbetslöshet 	ca 1 %</a:t>
            </a:r>
          </a:p>
          <a:p>
            <a:pPr>
              <a:lnSpc>
                <a:spcPct val="90000"/>
              </a:lnSpc>
            </a:pPr>
            <a:r>
              <a:rPr lang="sv-SE" altLang="sv-SE" smtClean="0"/>
              <a:t>Konjunkturarbetslöshet	ca 2 %</a:t>
            </a:r>
          </a:p>
          <a:p>
            <a:pPr>
              <a:lnSpc>
                <a:spcPct val="90000"/>
              </a:lnSpc>
            </a:pPr>
            <a:r>
              <a:rPr lang="sv-SE" altLang="sv-SE" smtClean="0"/>
              <a:t>Strukturarbetslöshet	ca 2 %</a:t>
            </a:r>
          </a:p>
          <a:p>
            <a:pPr>
              <a:lnSpc>
                <a:spcPct val="90000"/>
              </a:lnSpc>
            </a:pPr>
            <a:endParaRPr lang="sv-SE" altLang="sv-SE" smtClean="0"/>
          </a:p>
          <a:p>
            <a:pPr>
              <a:lnSpc>
                <a:spcPct val="90000"/>
              </a:lnSpc>
            </a:pPr>
            <a:endParaRPr lang="sv-SE" altLang="sv-SE" smtClean="0"/>
          </a:p>
          <a:p>
            <a:pPr>
              <a:lnSpc>
                <a:spcPct val="90000"/>
              </a:lnSpc>
            </a:pPr>
            <a:r>
              <a:rPr lang="sv-SE" altLang="sv-SE" smtClean="0"/>
              <a:t>Sjukskrivna</a:t>
            </a:r>
          </a:p>
        </p:txBody>
      </p:sp>
    </p:spTree>
    <p:extLst>
      <p:ext uri="{BB962C8B-B14F-4D97-AF65-F5344CB8AC3E}">
        <p14:creationId xmlns:p14="http://schemas.microsoft.com/office/powerpoint/2010/main" val="726589246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/>
              <a:t>Fyra grupper, vårt uppdrag!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v-SE" altLang="sv-SE" smtClean="0"/>
              <a:t>Nuläget i Sverige ca 8%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sv-SE" altLang="sv-SE" smtClean="0"/>
          </a:p>
          <a:p>
            <a:pPr>
              <a:lnSpc>
                <a:spcPct val="90000"/>
              </a:lnSpc>
            </a:pPr>
            <a:r>
              <a:rPr lang="sv-SE" altLang="sv-SE" smtClean="0"/>
              <a:t>Friktionsarbetslöshet 	ca 1 %</a:t>
            </a:r>
          </a:p>
          <a:p>
            <a:pPr>
              <a:lnSpc>
                <a:spcPct val="90000"/>
              </a:lnSpc>
            </a:pPr>
            <a:r>
              <a:rPr lang="sv-SE" altLang="sv-SE" smtClean="0"/>
              <a:t>Konjunkturarbetslöshet	ca 4 %</a:t>
            </a:r>
          </a:p>
          <a:p>
            <a:pPr>
              <a:lnSpc>
                <a:spcPct val="90000"/>
              </a:lnSpc>
            </a:pPr>
            <a:r>
              <a:rPr lang="sv-SE" altLang="sv-SE" smtClean="0"/>
              <a:t>Strukturarbetslöshet	ca 3 %</a:t>
            </a:r>
          </a:p>
          <a:p>
            <a:pPr>
              <a:lnSpc>
                <a:spcPct val="90000"/>
              </a:lnSpc>
            </a:pPr>
            <a:endParaRPr lang="sv-SE" altLang="sv-SE" smtClean="0"/>
          </a:p>
          <a:p>
            <a:pPr>
              <a:lnSpc>
                <a:spcPct val="90000"/>
              </a:lnSpc>
            </a:pPr>
            <a:endParaRPr lang="sv-SE" altLang="sv-SE" smtClean="0"/>
          </a:p>
          <a:p>
            <a:pPr>
              <a:lnSpc>
                <a:spcPct val="90000"/>
              </a:lnSpc>
            </a:pPr>
            <a:r>
              <a:rPr lang="sv-SE" altLang="sv-SE" smtClean="0"/>
              <a:t>Sjukskrivna</a:t>
            </a:r>
          </a:p>
          <a:p>
            <a:pPr>
              <a:lnSpc>
                <a:spcPct val="90000"/>
              </a:lnSpc>
            </a:pPr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425511112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betsförmedlingen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betsförmedlingen - Färgade layouter">
  <a:themeElements>
    <a:clrScheme name="Arbetsförmedlingen">
      <a:dk1>
        <a:sysClr val="windowText" lastClr="000000"/>
      </a:dk1>
      <a:lt1>
        <a:sysClr val="window" lastClr="FFFFFF"/>
      </a:lt1>
      <a:dk2>
        <a:srgbClr val="70675C"/>
      </a:dk2>
      <a:lt2>
        <a:srgbClr val="B4AA9B"/>
      </a:lt2>
      <a:accent1>
        <a:srgbClr val="007597"/>
      </a:accent1>
      <a:accent2>
        <a:srgbClr val="F05414"/>
      </a:accent2>
      <a:accent3>
        <a:srgbClr val="96328C"/>
      </a:accent3>
      <a:accent4>
        <a:srgbClr val="FFCD00"/>
      </a:accent4>
      <a:accent5>
        <a:srgbClr val="84C300"/>
      </a:accent5>
      <a:accent6>
        <a:srgbClr val="C8004D"/>
      </a:accent6>
      <a:hlink>
        <a:srgbClr val="0000FF"/>
      </a:hlink>
      <a:folHlink>
        <a:srgbClr val="000000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</TotalTime>
  <Words>457</Words>
  <Application>Microsoft Office PowerPoint</Application>
  <PresentationFormat>Bildspel på skärmen (4:3)</PresentationFormat>
  <Paragraphs>130</Paragraphs>
  <Slides>27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27</vt:i4>
      </vt:variant>
    </vt:vector>
  </HeadingPairs>
  <TitlesOfParts>
    <vt:vector size="29" baseType="lpstr">
      <vt:lpstr>Arbetsförmedlingen</vt:lpstr>
      <vt:lpstr>Arbetsförmedlingen - Färgade layouter</vt:lpstr>
      <vt:lpstr>Arbetsförmedlingen Navet på arbetsmarknaden</vt:lpstr>
      <vt:lpstr>Målbilden</vt:lpstr>
      <vt:lpstr>Hur håller vi arbetskraften nära jobben, nu och i framtiden? </vt:lpstr>
      <vt:lpstr>En unik situation uppstår, flera olika faktorer slår in samtidigt</vt:lpstr>
      <vt:lpstr>PowerPoint-presentation</vt:lpstr>
      <vt:lpstr>PowerPoint-presentation</vt:lpstr>
      <vt:lpstr>Att se längre än till morgondagen</vt:lpstr>
      <vt:lpstr>Fyra grupper, vårt uppdrag! </vt:lpstr>
      <vt:lpstr>Fyra grupper, vårt uppdrag!</vt:lpstr>
      <vt:lpstr>Grupper som riskerar att hamna i Strukturell arbetslöshet </vt:lpstr>
      <vt:lpstr>Hur håller vi arbetskraften nära jobben, nu och i framtiden?</vt:lpstr>
      <vt:lpstr>Arbetsmarknadsdata Västra Götalands län</vt:lpstr>
      <vt:lpstr>Varselutvecklingen i Riket och i Västra Götalands län. Antal personer berörda av varsel i riket och länet per månad 2007-2015</vt:lpstr>
      <vt:lpstr>Varselutvecklingen i Västra Götalands län. Antal personer berörda av varsel i länet, per månad 2007-2015</vt:lpstr>
      <vt:lpstr>Antal inskrivna arbetslösa (16-64 år) i Västra Götalands län, 2009-2015</vt:lpstr>
      <vt:lpstr>Antal arbetslösa ungdomar (18-24 år) i Västra Götalands län, 2009-2015</vt:lpstr>
      <vt:lpstr>Arbetslöshetens utveckling i länet 2004-2015 Utsatta grupper: förgymnasial utbildning, personer med funktionsnedsättning som medför arbetsnedsättning, arbetslösa i åldern 55-64 år, och utomeuropeiskt födda</vt:lpstr>
      <vt:lpstr>Arbetslöshetens utveckling i länet 2011-2015 Procentuell förändring jämfört med motsvarande månad ett år tidigare Utsatta grupper: förgymnasial utbildning, personer med funktionsnedsättning som medför arbetsnedsättning, arbetslösa i åldern 55-64 år, och utomeuropeiskt födda</vt:lpstr>
      <vt:lpstr>Relativ arbetslöshet (16-64 år) per kommun, mars 2015 (Andel av den registerbaserade arbetskraften).</vt:lpstr>
      <vt:lpstr>Förändring i relativ arbetslöshet (16-64 år) per kommun. (Mars 2015 jämfört med motsvarande månad i fjol. Procentenheter.)</vt:lpstr>
      <vt:lpstr>Relativ ungdomsarbetslösheten (18-24 år) per kommun, mars 2015 (Andel av den registerbaserade arbetskraften).</vt:lpstr>
      <vt:lpstr>Förändring i relativ ungdomsarbetslöshet (18-24 år) per kommun. (Mars 2015 jämfört med motsvarande månad i fjol. Procentenheter.)</vt:lpstr>
      <vt:lpstr>Sysselsättningsutveckling 2004-2015 Förvärvsarbetande dagbefolkning (16-64 år) 2004-2015, utfall och prognos</vt:lpstr>
      <vt:lpstr>PowerPoint-presentation</vt:lpstr>
      <vt:lpstr>PowerPoint-presentation</vt:lpstr>
      <vt:lpstr>PowerPoint-presentation</vt:lpstr>
      <vt:lpstr>Tack för er uppmärksamhet!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Rabarber</dc:creator>
  <cp:lastModifiedBy>N4F6KMS</cp:lastModifiedBy>
  <cp:revision>36</cp:revision>
  <cp:lastPrinted>2014-10-27T08:46:09Z</cp:lastPrinted>
  <dcterms:created xsi:type="dcterms:W3CDTF">2012-05-10T08:47:36Z</dcterms:created>
  <dcterms:modified xsi:type="dcterms:W3CDTF">2015-04-28T11:04:24Z</dcterms:modified>
</cp:coreProperties>
</file>