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6" r:id="rId5"/>
    <p:sldId id="262" r:id="rId6"/>
    <p:sldId id="267" r:id="rId7"/>
    <p:sldId id="265" r:id="rId8"/>
    <p:sldId id="266" r:id="rId9"/>
    <p:sldId id="264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8" r:id="rId19"/>
    <p:sldId id="276" r:id="rId20"/>
    <p:sldId id="277" r:id="rId2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75943" autoAdjust="0"/>
  </p:normalViewPr>
  <p:slideViewPr>
    <p:cSldViewPr snapToGrid="0">
      <p:cViewPr varScale="1">
        <p:scale>
          <a:sx n="74" d="100"/>
          <a:sy n="74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13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82C516-83BF-420F-ABE0-AFF2495787A3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B4B7B0D0-79A0-4D1C-BAB5-0D5F1E6372E1}">
      <dgm:prSet phldrT="[Text]"/>
      <dgm:spPr/>
      <dgm:t>
        <a:bodyPr/>
        <a:lstStyle/>
        <a:p>
          <a:r>
            <a:rPr lang="sv-SE" dirty="0" smtClean="0"/>
            <a:t>Delregionalt kompetensråd</a:t>
          </a:r>
          <a:endParaRPr lang="sv-SE" dirty="0"/>
        </a:p>
      </dgm:t>
    </dgm:pt>
    <dgm:pt modelId="{DC8406F6-2B5D-49C8-A6C3-B3CCF8C2D01F}" type="parTrans" cxnId="{CF1C0C68-0647-4D6E-939C-D5CC5FC22877}">
      <dgm:prSet/>
      <dgm:spPr/>
      <dgm:t>
        <a:bodyPr/>
        <a:lstStyle/>
        <a:p>
          <a:endParaRPr lang="sv-SE"/>
        </a:p>
      </dgm:t>
    </dgm:pt>
    <dgm:pt modelId="{359F554E-3250-4D5B-B0D5-FF70FAE51A2E}" type="sibTrans" cxnId="{CF1C0C68-0647-4D6E-939C-D5CC5FC22877}">
      <dgm:prSet/>
      <dgm:spPr/>
      <dgm:t>
        <a:bodyPr/>
        <a:lstStyle/>
        <a:p>
          <a:endParaRPr lang="sv-SE"/>
        </a:p>
      </dgm:t>
    </dgm:pt>
    <dgm:pt modelId="{E31381CB-85AF-4F8B-A8BD-C380AFCF5B3C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v-SE" dirty="0" smtClean="0"/>
            <a:t>Kommun</a:t>
          </a:r>
          <a:endParaRPr lang="sv-SE" dirty="0"/>
        </a:p>
      </dgm:t>
    </dgm:pt>
    <dgm:pt modelId="{898ADBBD-14F2-4332-AE6A-CB469B52A2C5}" type="parTrans" cxnId="{58E89557-0C14-47D6-B7F9-F4F09C03ADF6}">
      <dgm:prSet/>
      <dgm:spPr/>
      <dgm:t>
        <a:bodyPr/>
        <a:lstStyle/>
        <a:p>
          <a:endParaRPr lang="sv-SE"/>
        </a:p>
      </dgm:t>
    </dgm:pt>
    <dgm:pt modelId="{BD9C89CF-7E6D-4BEC-B608-7B06ACF58787}" type="sibTrans" cxnId="{58E89557-0C14-47D6-B7F9-F4F09C03ADF6}">
      <dgm:prSet/>
      <dgm:spPr/>
      <dgm:t>
        <a:bodyPr/>
        <a:lstStyle/>
        <a:p>
          <a:endParaRPr lang="sv-SE"/>
        </a:p>
      </dgm:t>
    </dgm:pt>
    <dgm:pt modelId="{8B364E0F-E017-4659-A172-4A5744FC7992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v-SE" dirty="0" smtClean="0"/>
            <a:t>Arbetsförmedlingen</a:t>
          </a:r>
          <a:endParaRPr lang="sv-SE" dirty="0"/>
        </a:p>
      </dgm:t>
    </dgm:pt>
    <dgm:pt modelId="{E0BADC5A-B033-4F8D-9DBA-8AD8FA148711}" type="parTrans" cxnId="{C3878333-967C-4CB6-88FB-3FD379D5E756}">
      <dgm:prSet/>
      <dgm:spPr/>
      <dgm:t>
        <a:bodyPr/>
        <a:lstStyle/>
        <a:p>
          <a:endParaRPr lang="sv-SE"/>
        </a:p>
      </dgm:t>
    </dgm:pt>
    <dgm:pt modelId="{5B347B37-953B-49C3-A386-CE0D7F377C8F}" type="sibTrans" cxnId="{C3878333-967C-4CB6-88FB-3FD379D5E756}">
      <dgm:prSet/>
      <dgm:spPr/>
      <dgm:t>
        <a:bodyPr/>
        <a:lstStyle/>
        <a:p>
          <a:endParaRPr lang="sv-SE"/>
        </a:p>
      </dgm:t>
    </dgm:pt>
    <dgm:pt modelId="{3E931F6B-CF1F-4158-8F36-A2F93EA8ABA4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v-SE" dirty="0" smtClean="0"/>
            <a:t>Näringslivschef</a:t>
          </a:r>
          <a:endParaRPr lang="sv-SE" dirty="0"/>
        </a:p>
      </dgm:t>
    </dgm:pt>
    <dgm:pt modelId="{496EA6ED-BCE0-47FD-9537-A1F585B0844E}" type="parTrans" cxnId="{75D54995-949D-4089-919D-3A8036B262A6}">
      <dgm:prSet/>
      <dgm:spPr/>
      <dgm:t>
        <a:bodyPr/>
        <a:lstStyle/>
        <a:p>
          <a:endParaRPr lang="sv-SE"/>
        </a:p>
      </dgm:t>
    </dgm:pt>
    <dgm:pt modelId="{ED31D1F6-9FBF-4147-8B92-FDFF7E7DCF67}" type="sibTrans" cxnId="{75D54995-949D-4089-919D-3A8036B262A6}">
      <dgm:prSet/>
      <dgm:spPr/>
      <dgm:t>
        <a:bodyPr/>
        <a:lstStyle/>
        <a:p>
          <a:endParaRPr lang="sv-SE"/>
        </a:p>
      </dgm:t>
    </dgm:pt>
    <dgm:pt modelId="{75C13C5D-D0A4-403B-B8A4-BCE28E4BB977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v-SE" dirty="0" smtClean="0"/>
            <a:t>Vuxenutbildningschef</a:t>
          </a:r>
          <a:endParaRPr lang="sv-SE" dirty="0"/>
        </a:p>
      </dgm:t>
    </dgm:pt>
    <dgm:pt modelId="{10E25E29-347B-4254-AA8D-8EC7D7A0A2CB}" type="parTrans" cxnId="{98226EEE-28E8-4D69-BCE1-F70EC9020BE9}">
      <dgm:prSet/>
      <dgm:spPr/>
      <dgm:t>
        <a:bodyPr/>
        <a:lstStyle/>
        <a:p>
          <a:endParaRPr lang="sv-SE"/>
        </a:p>
      </dgm:t>
    </dgm:pt>
    <dgm:pt modelId="{CD6E50F3-3E74-4DB4-B442-DCAAF26A8E1D}" type="sibTrans" cxnId="{98226EEE-28E8-4D69-BCE1-F70EC9020BE9}">
      <dgm:prSet/>
      <dgm:spPr/>
      <dgm:t>
        <a:bodyPr/>
        <a:lstStyle/>
        <a:p>
          <a:endParaRPr lang="sv-SE"/>
        </a:p>
      </dgm:t>
    </dgm:pt>
    <dgm:pt modelId="{2FD99DF1-0022-45C4-9DAE-3854A2EEA315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v-SE" dirty="0" smtClean="0"/>
            <a:t>Högskola</a:t>
          </a:r>
          <a:endParaRPr lang="sv-SE" dirty="0"/>
        </a:p>
      </dgm:t>
    </dgm:pt>
    <dgm:pt modelId="{BD6F2C8D-061B-4A53-8C8E-0C8AD254CD3D}" type="parTrans" cxnId="{5B705107-D5EF-4FA6-89EA-534E0E8CBA3F}">
      <dgm:prSet/>
      <dgm:spPr/>
      <dgm:t>
        <a:bodyPr/>
        <a:lstStyle/>
        <a:p>
          <a:endParaRPr lang="sv-SE"/>
        </a:p>
      </dgm:t>
    </dgm:pt>
    <dgm:pt modelId="{ABE9E5B8-CA41-42C3-82B0-5FE553C08AC5}" type="sibTrans" cxnId="{5B705107-D5EF-4FA6-89EA-534E0E8CBA3F}">
      <dgm:prSet/>
      <dgm:spPr/>
      <dgm:t>
        <a:bodyPr/>
        <a:lstStyle/>
        <a:p>
          <a:endParaRPr lang="sv-SE"/>
        </a:p>
      </dgm:t>
    </dgm:pt>
    <dgm:pt modelId="{62DD53D7-2C30-49DC-A3CE-BEDEA6CD1CE2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v-SE" dirty="0" smtClean="0"/>
            <a:t>Företagarna</a:t>
          </a:r>
          <a:endParaRPr lang="sv-SE" dirty="0"/>
        </a:p>
      </dgm:t>
    </dgm:pt>
    <dgm:pt modelId="{E4590C9F-78C1-4CC0-9193-A3414C59A778}" type="parTrans" cxnId="{A22DD797-45C6-4FFF-8A4A-1B0CB9FF7A14}">
      <dgm:prSet/>
      <dgm:spPr/>
      <dgm:t>
        <a:bodyPr/>
        <a:lstStyle/>
        <a:p>
          <a:endParaRPr lang="sv-SE"/>
        </a:p>
      </dgm:t>
    </dgm:pt>
    <dgm:pt modelId="{C43BE60A-054A-43B2-95CD-352978F009AF}" type="sibTrans" cxnId="{A22DD797-45C6-4FFF-8A4A-1B0CB9FF7A14}">
      <dgm:prSet/>
      <dgm:spPr/>
      <dgm:t>
        <a:bodyPr/>
        <a:lstStyle/>
        <a:p>
          <a:endParaRPr lang="sv-SE"/>
        </a:p>
      </dgm:t>
    </dgm:pt>
    <dgm:pt modelId="{D6C3E345-3FEB-47B6-932B-565FAE5CB3BA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v-SE" dirty="0" smtClean="0"/>
            <a:t>Vård- och</a:t>
          </a:r>
          <a:br>
            <a:rPr lang="sv-SE" dirty="0" smtClean="0"/>
          </a:br>
          <a:r>
            <a:rPr lang="sv-SE" dirty="0" smtClean="0"/>
            <a:t>Omsorgscollege</a:t>
          </a:r>
          <a:endParaRPr lang="sv-SE" dirty="0"/>
        </a:p>
      </dgm:t>
    </dgm:pt>
    <dgm:pt modelId="{D502530F-2B72-4DF7-B9CB-6862D7968A48}" type="parTrans" cxnId="{0284A34C-F929-4044-A9BF-B125B28ADE28}">
      <dgm:prSet/>
      <dgm:spPr/>
      <dgm:t>
        <a:bodyPr/>
        <a:lstStyle/>
        <a:p>
          <a:endParaRPr lang="sv-SE"/>
        </a:p>
      </dgm:t>
    </dgm:pt>
    <dgm:pt modelId="{50016206-E478-4A88-A935-A754F48043B8}" type="sibTrans" cxnId="{0284A34C-F929-4044-A9BF-B125B28ADE28}">
      <dgm:prSet/>
      <dgm:spPr/>
      <dgm:t>
        <a:bodyPr/>
        <a:lstStyle/>
        <a:p>
          <a:endParaRPr lang="sv-SE"/>
        </a:p>
      </dgm:t>
    </dgm:pt>
    <dgm:pt modelId="{F3984D6C-2D74-4D40-A79C-306A72DBA600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v-SE" dirty="0" smtClean="0"/>
            <a:t>Teknikcollege</a:t>
          </a:r>
          <a:endParaRPr lang="sv-SE" dirty="0"/>
        </a:p>
      </dgm:t>
    </dgm:pt>
    <dgm:pt modelId="{2705964B-55A5-48FE-ABC2-F5B4F7A0A6EF}" type="parTrans" cxnId="{31248324-826A-4BF0-A0D3-FFDF6B931141}">
      <dgm:prSet/>
      <dgm:spPr/>
      <dgm:t>
        <a:bodyPr/>
        <a:lstStyle/>
        <a:p>
          <a:endParaRPr lang="sv-SE"/>
        </a:p>
      </dgm:t>
    </dgm:pt>
    <dgm:pt modelId="{64131981-461F-4AD9-81CB-5DAE67E71948}" type="sibTrans" cxnId="{31248324-826A-4BF0-A0D3-FFDF6B931141}">
      <dgm:prSet/>
      <dgm:spPr/>
      <dgm:t>
        <a:bodyPr/>
        <a:lstStyle/>
        <a:p>
          <a:endParaRPr lang="sv-SE"/>
        </a:p>
      </dgm:t>
    </dgm:pt>
    <dgm:pt modelId="{E8310126-93E7-4D4E-985C-C6B512E0F1BC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v-SE" dirty="0" smtClean="0"/>
            <a:t>Folkbildningen</a:t>
          </a:r>
          <a:endParaRPr lang="sv-SE" dirty="0"/>
        </a:p>
      </dgm:t>
    </dgm:pt>
    <dgm:pt modelId="{0ABD4864-3BDF-4F3C-891A-AAC0C46DC4B9}" type="parTrans" cxnId="{A0FB7CE9-CEAB-457F-A156-F92135547BC6}">
      <dgm:prSet/>
      <dgm:spPr/>
      <dgm:t>
        <a:bodyPr/>
        <a:lstStyle/>
        <a:p>
          <a:endParaRPr lang="sv-SE"/>
        </a:p>
      </dgm:t>
    </dgm:pt>
    <dgm:pt modelId="{21F1B115-03B9-4504-8555-DDC118E5AFEA}" type="sibTrans" cxnId="{A0FB7CE9-CEAB-457F-A156-F92135547BC6}">
      <dgm:prSet/>
      <dgm:spPr/>
      <dgm:t>
        <a:bodyPr/>
        <a:lstStyle/>
        <a:p>
          <a:endParaRPr lang="sv-SE"/>
        </a:p>
      </dgm:t>
    </dgm:pt>
    <dgm:pt modelId="{C5FC4F65-003E-49ED-AA09-D4BA86041AC7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v-SE" dirty="0" smtClean="0"/>
            <a:t>Arbetsmarknadens</a:t>
          </a:r>
          <a:br>
            <a:rPr lang="sv-SE" dirty="0" smtClean="0"/>
          </a:br>
          <a:r>
            <a:rPr lang="sv-SE" dirty="0" smtClean="0"/>
            <a:t>parter</a:t>
          </a:r>
          <a:endParaRPr lang="sv-SE" dirty="0"/>
        </a:p>
      </dgm:t>
    </dgm:pt>
    <dgm:pt modelId="{9D367634-112A-4E44-A308-0AAB50E98917}" type="parTrans" cxnId="{C8B0D9D5-1606-4EAC-BD3A-17F8FC112935}">
      <dgm:prSet/>
      <dgm:spPr/>
      <dgm:t>
        <a:bodyPr/>
        <a:lstStyle/>
        <a:p>
          <a:endParaRPr lang="sv-SE"/>
        </a:p>
      </dgm:t>
    </dgm:pt>
    <dgm:pt modelId="{FDE84233-349F-4330-B7B9-83BD4FB0CD9C}" type="sibTrans" cxnId="{C8B0D9D5-1606-4EAC-BD3A-17F8FC112935}">
      <dgm:prSet/>
      <dgm:spPr/>
      <dgm:t>
        <a:bodyPr/>
        <a:lstStyle/>
        <a:p>
          <a:endParaRPr lang="sv-SE"/>
        </a:p>
      </dgm:t>
    </dgm:pt>
    <dgm:pt modelId="{F2583A98-8CB6-441F-9A50-1D0D19AB59D9}">
      <dgm:prSet phldrT="[Text]"/>
      <dgm:spPr/>
      <dgm:t>
        <a:bodyPr/>
        <a:lstStyle/>
        <a:p>
          <a:r>
            <a:rPr lang="sv-SE" dirty="0" smtClean="0"/>
            <a:t>Lokalt kompetensråd</a:t>
          </a:r>
          <a:endParaRPr lang="sv-SE" dirty="0"/>
        </a:p>
      </dgm:t>
    </dgm:pt>
    <dgm:pt modelId="{4D8B6133-835F-4B7E-9057-2CBA63485B77}" type="parTrans" cxnId="{21989242-A4E0-440D-B401-251C4548FCE0}">
      <dgm:prSet/>
      <dgm:spPr/>
      <dgm:t>
        <a:bodyPr/>
        <a:lstStyle/>
        <a:p>
          <a:endParaRPr lang="sv-SE"/>
        </a:p>
      </dgm:t>
    </dgm:pt>
    <dgm:pt modelId="{395DBA87-1B62-431A-9B1A-EE87535A1B33}" type="sibTrans" cxnId="{21989242-A4E0-440D-B401-251C4548FCE0}">
      <dgm:prSet/>
      <dgm:spPr/>
      <dgm:t>
        <a:bodyPr/>
        <a:lstStyle/>
        <a:p>
          <a:endParaRPr lang="sv-SE"/>
        </a:p>
      </dgm:t>
    </dgm:pt>
    <dgm:pt modelId="{69965EA3-1790-442C-82A4-A99DC2BDE4F5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v-SE" dirty="0" smtClean="0"/>
            <a:t>Lokala företag</a:t>
          </a:r>
          <a:endParaRPr lang="sv-SE" dirty="0"/>
        </a:p>
      </dgm:t>
    </dgm:pt>
    <dgm:pt modelId="{6F4922AD-0EB0-46AF-B676-5F7686971178}" type="parTrans" cxnId="{CD86EC93-D9DC-4F17-8F0C-CAF57F995F93}">
      <dgm:prSet/>
      <dgm:spPr/>
      <dgm:t>
        <a:bodyPr/>
        <a:lstStyle/>
        <a:p>
          <a:endParaRPr lang="sv-SE"/>
        </a:p>
      </dgm:t>
    </dgm:pt>
    <dgm:pt modelId="{5907DCB3-CBE8-4B48-8612-19982D528D86}" type="sibTrans" cxnId="{CD86EC93-D9DC-4F17-8F0C-CAF57F995F93}">
      <dgm:prSet/>
      <dgm:spPr/>
      <dgm:t>
        <a:bodyPr/>
        <a:lstStyle/>
        <a:p>
          <a:endParaRPr lang="sv-SE"/>
        </a:p>
      </dgm:t>
    </dgm:pt>
    <dgm:pt modelId="{36748ECB-CEE8-4941-999E-204C6519C838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v-SE" dirty="0" smtClean="0"/>
            <a:t>Arbetsförmedlingen</a:t>
          </a:r>
          <a:endParaRPr lang="sv-SE" dirty="0"/>
        </a:p>
      </dgm:t>
    </dgm:pt>
    <dgm:pt modelId="{8CABC92E-77C3-4927-9B8D-C1F800B11916}" type="parTrans" cxnId="{DFFC4FC8-7DDD-46B9-BE8F-76449B20E8B2}">
      <dgm:prSet/>
      <dgm:spPr/>
      <dgm:t>
        <a:bodyPr/>
        <a:lstStyle/>
        <a:p>
          <a:endParaRPr lang="sv-SE"/>
        </a:p>
      </dgm:t>
    </dgm:pt>
    <dgm:pt modelId="{0C793F43-032F-43E5-AB44-B6C83CBDA18C}" type="sibTrans" cxnId="{DFFC4FC8-7DDD-46B9-BE8F-76449B20E8B2}">
      <dgm:prSet/>
      <dgm:spPr/>
      <dgm:t>
        <a:bodyPr/>
        <a:lstStyle/>
        <a:p>
          <a:endParaRPr lang="sv-SE"/>
        </a:p>
      </dgm:t>
    </dgm:pt>
    <dgm:pt modelId="{89C6CC2A-57E6-4620-A567-359A3B8E5B7B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v-SE" dirty="0" smtClean="0"/>
            <a:t>Försäkringskassan</a:t>
          </a:r>
          <a:endParaRPr lang="sv-SE" dirty="0"/>
        </a:p>
      </dgm:t>
    </dgm:pt>
    <dgm:pt modelId="{FB0F38E2-1E2B-4ED8-BCB7-F9DE6564EE17}" type="parTrans" cxnId="{12DC48B7-895D-4BCA-99B2-9BD857EFE893}">
      <dgm:prSet/>
      <dgm:spPr/>
      <dgm:t>
        <a:bodyPr/>
        <a:lstStyle/>
        <a:p>
          <a:endParaRPr lang="sv-SE"/>
        </a:p>
      </dgm:t>
    </dgm:pt>
    <dgm:pt modelId="{E2879809-738E-4895-8226-737B3078A61C}" type="sibTrans" cxnId="{12DC48B7-895D-4BCA-99B2-9BD857EFE893}">
      <dgm:prSet/>
      <dgm:spPr/>
      <dgm:t>
        <a:bodyPr/>
        <a:lstStyle/>
        <a:p>
          <a:endParaRPr lang="sv-SE"/>
        </a:p>
      </dgm:t>
    </dgm:pt>
    <dgm:pt modelId="{F7E97A3E-3E93-4CBF-9B3D-23F86BB55537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v-SE" dirty="0" smtClean="0"/>
            <a:t>AME</a:t>
          </a:r>
          <a:endParaRPr lang="sv-SE" dirty="0"/>
        </a:p>
      </dgm:t>
    </dgm:pt>
    <dgm:pt modelId="{E8A8C3D6-D89F-4909-913A-5EA5DFD5EB08}" type="parTrans" cxnId="{CA33B3E1-75C0-4AFC-A94F-331EB706DBE5}">
      <dgm:prSet/>
      <dgm:spPr/>
      <dgm:t>
        <a:bodyPr/>
        <a:lstStyle/>
        <a:p>
          <a:endParaRPr lang="sv-SE"/>
        </a:p>
      </dgm:t>
    </dgm:pt>
    <dgm:pt modelId="{115B0383-D22F-4B21-A932-C5170C805F02}" type="sibTrans" cxnId="{CA33B3E1-75C0-4AFC-A94F-331EB706DBE5}">
      <dgm:prSet/>
      <dgm:spPr/>
      <dgm:t>
        <a:bodyPr/>
        <a:lstStyle/>
        <a:p>
          <a:endParaRPr lang="sv-SE"/>
        </a:p>
      </dgm:t>
    </dgm:pt>
    <dgm:pt modelId="{384AE273-443F-4100-9BDB-6DCFF90BC46C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v-SE" dirty="0" smtClean="0"/>
            <a:t>Folkhögskola</a:t>
          </a:r>
          <a:endParaRPr lang="sv-SE" dirty="0"/>
        </a:p>
      </dgm:t>
    </dgm:pt>
    <dgm:pt modelId="{7C7AB235-1CA3-44DC-934A-E4591D73A488}" type="parTrans" cxnId="{4FBF506F-789B-4C8E-A195-EE2CA21C7B43}">
      <dgm:prSet/>
      <dgm:spPr/>
      <dgm:t>
        <a:bodyPr/>
        <a:lstStyle/>
        <a:p>
          <a:endParaRPr lang="sv-SE"/>
        </a:p>
      </dgm:t>
    </dgm:pt>
    <dgm:pt modelId="{9F3F12CA-39D7-4FD7-89AA-2177CC1DC256}" type="sibTrans" cxnId="{4FBF506F-789B-4C8E-A195-EE2CA21C7B43}">
      <dgm:prSet/>
      <dgm:spPr/>
      <dgm:t>
        <a:bodyPr/>
        <a:lstStyle/>
        <a:p>
          <a:endParaRPr lang="sv-SE"/>
        </a:p>
      </dgm:t>
    </dgm:pt>
    <dgm:pt modelId="{6C86898A-536B-4A29-9270-0AD7DBAAB4A9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v-SE" dirty="0" smtClean="0"/>
            <a:t>mm</a:t>
          </a:r>
          <a:endParaRPr lang="sv-SE" dirty="0"/>
        </a:p>
      </dgm:t>
    </dgm:pt>
    <dgm:pt modelId="{0916D62A-A3B6-480C-A6C1-7FA8F09A4530}" type="parTrans" cxnId="{5C1BE60F-606C-4EA9-85B3-3A23D056744F}">
      <dgm:prSet/>
      <dgm:spPr/>
      <dgm:t>
        <a:bodyPr/>
        <a:lstStyle/>
        <a:p>
          <a:endParaRPr lang="sv-SE"/>
        </a:p>
      </dgm:t>
    </dgm:pt>
    <dgm:pt modelId="{0BF4CD5E-354D-4739-BC97-E3D0C9372BE9}" type="sibTrans" cxnId="{5C1BE60F-606C-4EA9-85B3-3A23D056744F}">
      <dgm:prSet/>
      <dgm:spPr/>
      <dgm:t>
        <a:bodyPr/>
        <a:lstStyle/>
        <a:p>
          <a:endParaRPr lang="sv-SE"/>
        </a:p>
      </dgm:t>
    </dgm:pt>
    <dgm:pt modelId="{A75B969B-CE10-4F83-8E90-88BBBFA7E465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v-SE" dirty="0" smtClean="0"/>
            <a:t>IUC</a:t>
          </a:r>
          <a:endParaRPr lang="sv-SE" dirty="0"/>
        </a:p>
      </dgm:t>
    </dgm:pt>
    <dgm:pt modelId="{477FDA88-F3E8-4D48-833A-F722251A9222}" type="parTrans" cxnId="{78EC321A-88EE-471C-A428-FAD0427108DA}">
      <dgm:prSet/>
      <dgm:spPr/>
      <dgm:t>
        <a:bodyPr/>
        <a:lstStyle/>
        <a:p>
          <a:endParaRPr lang="sv-SE"/>
        </a:p>
      </dgm:t>
    </dgm:pt>
    <dgm:pt modelId="{D7EBB338-2F0B-4BED-A144-2655A496EE60}" type="sibTrans" cxnId="{78EC321A-88EE-471C-A428-FAD0427108DA}">
      <dgm:prSet/>
      <dgm:spPr/>
      <dgm:t>
        <a:bodyPr/>
        <a:lstStyle/>
        <a:p>
          <a:endParaRPr lang="sv-SE"/>
        </a:p>
      </dgm:t>
    </dgm:pt>
    <dgm:pt modelId="{B8A034DA-7F3C-421F-B520-BBA3AB5CCF54}" type="pres">
      <dgm:prSet presAssocID="{D082C516-83BF-420F-ABE0-AFF2495787A3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sv-SE"/>
        </a:p>
      </dgm:t>
    </dgm:pt>
    <dgm:pt modelId="{520AF14C-628F-489A-B707-67A26DA9521E}" type="pres">
      <dgm:prSet presAssocID="{B4B7B0D0-79A0-4D1C-BAB5-0D5F1E6372E1}" presName="compositeNode" presStyleCnt="0">
        <dgm:presLayoutVars>
          <dgm:bulletEnabled val="1"/>
        </dgm:presLayoutVars>
      </dgm:prSet>
      <dgm:spPr/>
    </dgm:pt>
    <dgm:pt modelId="{F1BB7B44-7463-40EC-B675-F2FFF5544383}" type="pres">
      <dgm:prSet presAssocID="{B4B7B0D0-79A0-4D1C-BAB5-0D5F1E6372E1}" presName="image" presStyleLbl="fgImgPlace1" presStyleIdx="0" presStyleCnt="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</dgm:spPr>
      <dgm:t>
        <a:bodyPr/>
        <a:lstStyle/>
        <a:p>
          <a:endParaRPr lang="sv-SE"/>
        </a:p>
      </dgm:t>
    </dgm:pt>
    <dgm:pt modelId="{DCF9BCF7-7EC4-46AE-B21B-ACBAD043DE84}" type="pres">
      <dgm:prSet presAssocID="{B4B7B0D0-79A0-4D1C-BAB5-0D5F1E6372E1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604F82A-7E5C-466A-A28D-5EC0F4F037EF}" type="pres">
      <dgm:prSet presAssocID="{B4B7B0D0-79A0-4D1C-BAB5-0D5F1E6372E1}" presName="parentNode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E19038E-9918-45A5-8FE5-2F0EBF8A0418}" type="pres">
      <dgm:prSet presAssocID="{359F554E-3250-4D5B-B0D5-FF70FAE51A2E}" presName="sibTrans" presStyleCnt="0"/>
      <dgm:spPr/>
    </dgm:pt>
    <dgm:pt modelId="{41049682-5049-4AC2-B7A5-C59D5B7A1272}" type="pres">
      <dgm:prSet presAssocID="{F2583A98-8CB6-441F-9A50-1D0D19AB59D9}" presName="compositeNode" presStyleCnt="0">
        <dgm:presLayoutVars>
          <dgm:bulletEnabled val="1"/>
        </dgm:presLayoutVars>
      </dgm:prSet>
      <dgm:spPr/>
    </dgm:pt>
    <dgm:pt modelId="{203FF00D-E0BA-401A-B9EF-368809236D0A}" type="pres">
      <dgm:prSet presAssocID="{F2583A98-8CB6-441F-9A50-1D0D19AB59D9}" presName="image" presStyleLbl="fgImgPlace1" presStyleIdx="1" presStyleCnt="2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</dgm:spPr>
      <dgm:t>
        <a:bodyPr/>
        <a:lstStyle/>
        <a:p>
          <a:endParaRPr lang="sv-SE"/>
        </a:p>
      </dgm:t>
    </dgm:pt>
    <dgm:pt modelId="{0A6CF8DE-27F7-47D5-B1C0-A2AD1C3F4F60}" type="pres">
      <dgm:prSet presAssocID="{F2583A98-8CB6-441F-9A50-1D0D19AB59D9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BE26D720-C183-4DA1-A718-6B3EA3AC1629}" type="pres">
      <dgm:prSet presAssocID="{F2583A98-8CB6-441F-9A50-1D0D19AB59D9}" presName="parentNode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0284A34C-F929-4044-A9BF-B125B28ADE28}" srcId="{B4B7B0D0-79A0-4D1C-BAB5-0D5F1E6372E1}" destId="{D6C3E345-3FEB-47B6-932B-565FAE5CB3BA}" srcOrd="4" destOrd="0" parTransId="{D502530F-2B72-4DF7-B9CB-6862D7968A48}" sibTransId="{50016206-E478-4A88-A935-A754F48043B8}"/>
    <dgm:cxn modelId="{192AFD70-68A1-4DC9-8915-783FE69CD98C}" type="presOf" srcId="{D082C516-83BF-420F-ABE0-AFF2495787A3}" destId="{B8A034DA-7F3C-421F-B520-BBA3AB5CCF54}" srcOrd="0" destOrd="0" presId="urn:microsoft.com/office/officeart/2005/8/layout/hList2"/>
    <dgm:cxn modelId="{EE617383-4816-4A56-B06C-6D405031FC01}" type="presOf" srcId="{6C86898A-536B-4A29-9270-0AD7DBAAB4A9}" destId="{0A6CF8DE-27F7-47D5-B1C0-A2AD1C3F4F60}" srcOrd="0" destOrd="7" presId="urn:microsoft.com/office/officeart/2005/8/layout/hList2"/>
    <dgm:cxn modelId="{CF1C0C68-0647-4D6E-939C-D5CC5FC22877}" srcId="{D082C516-83BF-420F-ABE0-AFF2495787A3}" destId="{B4B7B0D0-79A0-4D1C-BAB5-0D5F1E6372E1}" srcOrd="0" destOrd="0" parTransId="{DC8406F6-2B5D-49C8-A6C3-B3CCF8C2D01F}" sibTransId="{359F554E-3250-4D5B-B0D5-FF70FAE51A2E}"/>
    <dgm:cxn modelId="{16E672EA-AEA5-47E0-BC43-8B6C163E1F08}" type="presOf" srcId="{36748ECB-CEE8-4941-999E-204C6519C838}" destId="{0A6CF8DE-27F7-47D5-B1C0-A2AD1C3F4F60}" srcOrd="0" destOrd="4" presId="urn:microsoft.com/office/officeart/2005/8/layout/hList2"/>
    <dgm:cxn modelId="{C3878333-967C-4CB6-88FB-3FD379D5E756}" srcId="{B4B7B0D0-79A0-4D1C-BAB5-0D5F1E6372E1}" destId="{8B364E0F-E017-4659-A172-4A5744FC7992}" srcOrd="2" destOrd="0" parTransId="{E0BADC5A-B033-4F8D-9DBA-8AD8FA148711}" sibTransId="{5B347B37-953B-49C3-A386-CE0D7F377C8F}"/>
    <dgm:cxn modelId="{CD86EC93-D9DC-4F17-8F0C-CAF57F995F93}" srcId="{F2583A98-8CB6-441F-9A50-1D0D19AB59D9}" destId="{69965EA3-1790-442C-82A4-A99DC2BDE4F5}" srcOrd="3" destOrd="0" parTransId="{6F4922AD-0EB0-46AF-B676-5F7686971178}" sibTransId="{5907DCB3-CBE8-4B48-8612-19982D528D86}"/>
    <dgm:cxn modelId="{A9CB40C4-318B-406F-BDC6-DE4573A9FE34}" type="presOf" srcId="{F2583A98-8CB6-441F-9A50-1D0D19AB59D9}" destId="{BE26D720-C183-4DA1-A718-6B3EA3AC1629}" srcOrd="0" destOrd="0" presId="urn:microsoft.com/office/officeart/2005/8/layout/hList2"/>
    <dgm:cxn modelId="{58E89557-0C14-47D6-B7F9-F4F09C03ADF6}" srcId="{B4B7B0D0-79A0-4D1C-BAB5-0D5F1E6372E1}" destId="{E31381CB-85AF-4F8B-A8BD-C380AFCF5B3C}" srcOrd="0" destOrd="0" parTransId="{898ADBBD-14F2-4332-AE6A-CB469B52A2C5}" sibTransId="{BD9C89CF-7E6D-4BEC-B608-7B06ACF58787}"/>
    <dgm:cxn modelId="{12DC48B7-895D-4BCA-99B2-9BD857EFE893}" srcId="{F2583A98-8CB6-441F-9A50-1D0D19AB59D9}" destId="{89C6CC2A-57E6-4620-A567-359A3B8E5B7B}" srcOrd="5" destOrd="0" parTransId="{FB0F38E2-1E2B-4ED8-BCB7-F9DE6564EE17}" sibTransId="{E2879809-738E-4895-8226-737B3078A61C}"/>
    <dgm:cxn modelId="{B061C970-254C-41F3-817B-0819E233E200}" type="presOf" srcId="{69965EA3-1790-442C-82A4-A99DC2BDE4F5}" destId="{0A6CF8DE-27F7-47D5-B1C0-A2AD1C3F4F60}" srcOrd="0" destOrd="3" presId="urn:microsoft.com/office/officeart/2005/8/layout/hList2"/>
    <dgm:cxn modelId="{5B705107-D5EF-4FA6-89EA-534E0E8CBA3F}" srcId="{B4B7B0D0-79A0-4D1C-BAB5-0D5F1E6372E1}" destId="{2FD99DF1-0022-45C4-9DAE-3854A2EEA315}" srcOrd="1" destOrd="0" parTransId="{BD6F2C8D-061B-4A53-8C8E-0C8AD254CD3D}" sibTransId="{ABE9E5B8-CA41-42C3-82B0-5FE553C08AC5}"/>
    <dgm:cxn modelId="{C8B0D9D5-1606-4EAC-BD3A-17F8FC112935}" srcId="{B4B7B0D0-79A0-4D1C-BAB5-0D5F1E6372E1}" destId="{C5FC4F65-003E-49ED-AA09-D4BA86041AC7}" srcOrd="8" destOrd="0" parTransId="{9D367634-112A-4E44-A308-0AAB50E98917}" sibTransId="{FDE84233-349F-4330-B7B9-83BD4FB0CD9C}"/>
    <dgm:cxn modelId="{B4A51CE8-8BAE-47FC-B6E3-C01D433C68E6}" type="presOf" srcId="{C5FC4F65-003E-49ED-AA09-D4BA86041AC7}" destId="{DCF9BCF7-7EC4-46AE-B21B-ACBAD043DE84}" srcOrd="0" destOrd="8" presId="urn:microsoft.com/office/officeart/2005/8/layout/hList2"/>
    <dgm:cxn modelId="{7BC1DB01-6481-44F1-AB15-CD324C6A185D}" type="presOf" srcId="{62DD53D7-2C30-49DC-A3CE-BEDEA6CD1CE2}" destId="{DCF9BCF7-7EC4-46AE-B21B-ACBAD043DE84}" srcOrd="0" destOrd="3" presId="urn:microsoft.com/office/officeart/2005/8/layout/hList2"/>
    <dgm:cxn modelId="{98F51F4D-EF18-4D99-8E54-E609B11B5A56}" type="presOf" srcId="{3E931F6B-CF1F-4158-8F36-A2F93EA8ABA4}" destId="{0A6CF8DE-27F7-47D5-B1C0-A2AD1C3F4F60}" srcOrd="0" destOrd="0" presId="urn:microsoft.com/office/officeart/2005/8/layout/hList2"/>
    <dgm:cxn modelId="{31248324-826A-4BF0-A0D3-FFDF6B931141}" srcId="{B4B7B0D0-79A0-4D1C-BAB5-0D5F1E6372E1}" destId="{F3984D6C-2D74-4D40-A79C-306A72DBA600}" srcOrd="5" destOrd="0" parTransId="{2705964B-55A5-48FE-ABC2-F5B4F7A0A6EF}" sibTransId="{64131981-461F-4AD9-81CB-5DAE67E71948}"/>
    <dgm:cxn modelId="{6654C981-BD9A-4203-8FEE-5381157D08EB}" type="presOf" srcId="{89C6CC2A-57E6-4620-A567-359A3B8E5B7B}" destId="{0A6CF8DE-27F7-47D5-B1C0-A2AD1C3F4F60}" srcOrd="0" destOrd="5" presId="urn:microsoft.com/office/officeart/2005/8/layout/hList2"/>
    <dgm:cxn modelId="{04444687-56A8-4AA8-857E-19766F94C15F}" type="presOf" srcId="{75C13C5D-D0A4-403B-B8A4-BCE28E4BB977}" destId="{0A6CF8DE-27F7-47D5-B1C0-A2AD1C3F4F60}" srcOrd="0" destOrd="1" presId="urn:microsoft.com/office/officeart/2005/8/layout/hList2"/>
    <dgm:cxn modelId="{79EB2822-1219-4F29-AB2E-93F41EAEE22A}" type="presOf" srcId="{8B364E0F-E017-4659-A172-4A5744FC7992}" destId="{DCF9BCF7-7EC4-46AE-B21B-ACBAD043DE84}" srcOrd="0" destOrd="2" presId="urn:microsoft.com/office/officeart/2005/8/layout/hList2"/>
    <dgm:cxn modelId="{DFFC4FC8-7DDD-46B9-BE8F-76449B20E8B2}" srcId="{F2583A98-8CB6-441F-9A50-1D0D19AB59D9}" destId="{36748ECB-CEE8-4941-999E-204C6519C838}" srcOrd="4" destOrd="0" parTransId="{8CABC92E-77C3-4927-9B8D-C1F800B11916}" sibTransId="{0C793F43-032F-43E5-AB44-B6C83CBDA18C}"/>
    <dgm:cxn modelId="{CBFD7050-84D7-4A8D-9F65-DD3EA878DF0A}" type="presOf" srcId="{B4B7B0D0-79A0-4D1C-BAB5-0D5F1E6372E1}" destId="{F604F82A-7E5C-466A-A28D-5EC0F4F037EF}" srcOrd="0" destOrd="0" presId="urn:microsoft.com/office/officeart/2005/8/layout/hList2"/>
    <dgm:cxn modelId="{E59D95FC-D9C8-4279-B4CB-0017D0D0F2B8}" type="presOf" srcId="{D6C3E345-3FEB-47B6-932B-565FAE5CB3BA}" destId="{DCF9BCF7-7EC4-46AE-B21B-ACBAD043DE84}" srcOrd="0" destOrd="4" presId="urn:microsoft.com/office/officeart/2005/8/layout/hList2"/>
    <dgm:cxn modelId="{98226EEE-28E8-4D69-BCE1-F70EC9020BE9}" srcId="{F2583A98-8CB6-441F-9A50-1D0D19AB59D9}" destId="{75C13C5D-D0A4-403B-B8A4-BCE28E4BB977}" srcOrd="1" destOrd="0" parTransId="{10E25E29-347B-4254-AA8D-8EC7D7A0A2CB}" sibTransId="{CD6E50F3-3E74-4DB4-B442-DCAAF26A8E1D}"/>
    <dgm:cxn modelId="{A22DD797-45C6-4FFF-8A4A-1B0CB9FF7A14}" srcId="{B4B7B0D0-79A0-4D1C-BAB5-0D5F1E6372E1}" destId="{62DD53D7-2C30-49DC-A3CE-BEDEA6CD1CE2}" srcOrd="3" destOrd="0" parTransId="{E4590C9F-78C1-4CC0-9193-A3414C59A778}" sibTransId="{C43BE60A-054A-43B2-95CD-352978F009AF}"/>
    <dgm:cxn modelId="{A017D4FC-8C47-452A-A451-28C5D9CF1D5F}" type="presOf" srcId="{2FD99DF1-0022-45C4-9DAE-3854A2EEA315}" destId="{DCF9BCF7-7EC4-46AE-B21B-ACBAD043DE84}" srcOrd="0" destOrd="1" presId="urn:microsoft.com/office/officeart/2005/8/layout/hList2"/>
    <dgm:cxn modelId="{4FBF506F-789B-4C8E-A195-EE2CA21C7B43}" srcId="{F2583A98-8CB6-441F-9A50-1D0D19AB59D9}" destId="{384AE273-443F-4100-9BDB-6DCFF90BC46C}" srcOrd="6" destOrd="0" parTransId="{7C7AB235-1CA3-44DC-934A-E4591D73A488}" sibTransId="{9F3F12CA-39D7-4FD7-89AA-2177CC1DC256}"/>
    <dgm:cxn modelId="{78EC321A-88EE-471C-A428-FAD0427108DA}" srcId="{B4B7B0D0-79A0-4D1C-BAB5-0D5F1E6372E1}" destId="{A75B969B-CE10-4F83-8E90-88BBBFA7E465}" srcOrd="6" destOrd="0" parTransId="{477FDA88-F3E8-4D48-833A-F722251A9222}" sibTransId="{D7EBB338-2F0B-4BED-A144-2655A496EE60}"/>
    <dgm:cxn modelId="{CABB8E7E-7E71-415B-985F-8A4EAB03C8B0}" type="presOf" srcId="{A75B969B-CE10-4F83-8E90-88BBBFA7E465}" destId="{DCF9BCF7-7EC4-46AE-B21B-ACBAD043DE84}" srcOrd="0" destOrd="6" presId="urn:microsoft.com/office/officeart/2005/8/layout/hList2"/>
    <dgm:cxn modelId="{A0FB7CE9-CEAB-457F-A156-F92135547BC6}" srcId="{B4B7B0D0-79A0-4D1C-BAB5-0D5F1E6372E1}" destId="{E8310126-93E7-4D4E-985C-C6B512E0F1BC}" srcOrd="7" destOrd="0" parTransId="{0ABD4864-3BDF-4F3C-891A-AAC0C46DC4B9}" sibTransId="{21F1B115-03B9-4504-8555-DDC118E5AFEA}"/>
    <dgm:cxn modelId="{994CD3C3-26C1-43C1-AB15-137880163AD2}" type="presOf" srcId="{F7E97A3E-3E93-4CBF-9B3D-23F86BB55537}" destId="{0A6CF8DE-27F7-47D5-B1C0-A2AD1C3F4F60}" srcOrd="0" destOrd="2" presId="urn:microsoft.com/office/officeart/2005/8/layout/hList2"/>
    <dgm:cxn modelId="{21989242-A4E0-440D-B401-251C4548FCE0}" srcId="{D082C516-83BF-420F-ABE0-AFF2495787A3}" destId="{F2583A98-8CB6-441F-9A50-1D0D19AB59D9}" srcOrd="1" destOrd="0" parTransId="{4D8B6133-835F-4B7E-9057-2CBA63485B77}" sibTransId="{395DBA87-1B62-431A-9B1A-EE87535A1B33}"/>
    <dgm:cxn modelId="{CA33B3E1-75C0-4AFC-A94F-331EB706DBE5}" srcId="{F2583A98-8CB6-441F-9A50-1D0D19AB59D9}" destId="{F7E97A3E-3E93-4CBF-9B3D-23F86BB55537}" srcOrd="2" destOrd="0" parTransId="{E8A8C3D6-D89F-4909-913A-5EA5DFD5EB08}" sibTransId="{115B0383-D22F-4B21-A932-C5170C805F02}"/>
    <dgm:cxn modelId="{5C1BE60F-606C-4EA9-85B3-3A23D056744F}" srcId="{F2583A98-8CB6-441F-9A50-1D0D19AB59D9}" destId="{6C86898A-536B-4A29-9270-0AD7DBAAB4A9}" srcOrd="7" destOrd="0" parTransId="{0916D62A-A3B6-480C-A6C1-7FA8F09A4530}" sibTransId="{0BF4CD5E-354D-4739-BC97-E3D0C9372BE9}"/>
    <dgm:cxn modelId="{127479D0-1E28-4F50-9A1C-DF6C440D0A1F}" type="presOf" srcId="{F3984D6C-2D74-4D40-A79C-306A72DBA600}" destId="{DCF9BCF7-7EC4-46AE-B21B-ACBAD043DE84}" srcOrd="0" destOrd="5" presId="urn:microsoft.com/office/officeart/2005/8/layout/hList2"/>
    <dgm:cxn modelId="{75D54995-949D-4089-919D-3A8036B262A6}" srcId="{F2583A98-8CB6-441F-9A50-1D0D19AB59D9}" destId="{3E931F6B-CF1F-4158-8F36-A2F93EA8ABA4}" srcOrd="0" destOrd="0" parTransId="{496EA6ED-BCE0-47FD-9537-A1F585B0844E}" sibTransId="{ED31D1F6-9FBF-4147-8B92-FDFF7E7DCF67}"/>
    <dgm:cxn modelId="{0EB1A54B-18EF-4091-B4C0-1C31E0B6166B}" type="presOf" srcId="{E31381CB-85AF-4F8B-A8BD-C380AFCF5B3C}" destId="{DCF9BCF7-7EC4-46AE-B21B-ACBAD043DE84}" srcOrd="0" destOrd="0" presId="urn:microsoft.com/office/officeart/2005/8/layout/hList2"/>
    <dgm:cxn modelId="{A898B4A0-6476-494B-8B28-83FF43D45D81}" type="presOf" srcId="{384AE273-443F-4100-9BDB-6DCFF90BC46C}" destId="{0A6CF8DE-27F7-47D5-B1C0-A2AD1C3F4F60}" srcOrd="0" destOrd="6" presId="urn:microsoft.com/office/officeart/2005/8/layout/hList2"/>
    <dgm:cxn modelId="{4EC21FA2-C090-49E7-B7E1-F0998F1B519C}" type="presOf" srcId="{E8310126-93E7-4D4E-985C-C6B512E0F1BC}" destId="{DCF9BCF7-7EC4-46AE-B21B-ACBAD043DE84}" srcOrd="0" destOrd="7" presId="urn:microsoft.com/office/officeart/2005/8/layout/hList2"/>
    <dgm:cxn modelId="{AB6FE174-E76E-4690-8118-7C471F8846EF}" type="presParOf" srcId="{B8A034DA-7F3C-421F-B520-BBA3AB5CCF54}" destId="{520AF14C-628F-489A-B707-67A26DA9521E}" srcOrd="0" destOrd="0" presId="urn:microsoft.com/office/officeart/2005/8/layout/hList2"/>
    <dgm:cxn modelId="{3C869ED1-D80C-49DE-B531-D36F032CC199}" type="presParOf" srcId="{520AF14C-628F-489A-B707-67A26DA9521E}" destId="{F1BB7B44-7463-40EC-B675-F2FFF5544383}" srcOrd="0" destOrd="0" presId="urn:microsoft.com/office/officeart/2005/8/layout/hList2"/>
    <dgm:cxn modelId="{5C951172-8701-4EF5-AF3C-8FA1537FCABD}" type="presParOf" srcId="{520AF14C-628F-489A-B707-67A26DA9521E}" destId="{DCF9BCF7-7EC4-46AE-B21B-ACBAD043DE84}" srcOrd="1" destOrd="0" presId="urn:microsoft.com/office/officeart/2005/8/layout/hList2"/>
    <dgm:cxn modelId="{E4ED5FC5-C7AF-4B95-94B2-6735C5B39999}" type="presParOf" srcId="{520AF14C-628F-489A-B707-67A26DA9521E}" destId="{F604F82A-7E5C-466A-A28D-5EC0F4F037EF}" srcOrd="2" destOrd="0" presId="urn:microsoft.com/office/officeart/2005/8/layout/hList2"/>
    <dgm:cxn modelId="{435F8125-5B0D-4FC3-BE6F-FF71351B02B5}" type="presParOf" srcId="{B8A034DA-7F3C-421F-B520-BBA3AB5CCF54}" destId="{FE19038E-9918-45A5-8FE5-2F0EBF8A0418}" srcOrd="1" destOrd="0" presId="urn:microsoft.com/office/officeart/2005/8/layout/hList2"/>
    <dgm:cxn modelId="{BF96583C-6CA6-4872-8C50-0FE3837429DD}" type="presParOf" srcId="{B8A034DA-7F3C-421F-B520-BBA3AB5CCF54}" destId="{41049682-5049-4AC2-B7A5-C59D5B7A1272}" srcOrd="2" destOrd="0" presId="urn:microsoft.com/office/officeart/2005/8/layout/hList2"/>
    <dgm:cxn modelId="{AF81677F-F7FB-4E87-8C32-C232F6DDE9AD}" type="presParOf" srcId="{41049682-5049-4AC2-B7A5-C59D5B7A1272}" destId="{203FF00D-E0BA-401A-B9EF-368809236D0A}" srcOrd="0" destOrd="0" presId="urn:microsoft.com/office/officeart/2005/8/layout/hList2"/>
    <dgm:cxn modelId="{71CE3E60-86EC-44AB-BDEB-7B3EF39F6AF1}" type="presParOf" srcId="{41049682-5049-4AC2-B7A5-C59D5B7A1272}" destId="{0A6CF8DE-27F7-47D5-B1C0-A2AD1C3F4F60}" srcOrd="1" destOrd="0" presId="urn:microsoft.com/office/officeart/2005/8/layout/hList2"/>
    <dgm:cxn modelId="{2FB6F34E-73FD-40B1-BA55-35266EBA3710}" type="presParOf" srcId="{41049682-5049-4AC2-B7A5-C59D5B7A1272}" destId="{BE26D720-C183-4DA1-A718-6B3EA3AC1629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922E15-A427-4E05-8631-12C082610C26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9B3F7C7A-4810-4C75-99CC-BDC8E975A778}">
      <dgm:prSet phldrT="[Text]" custT="1"/>
      <dgm:spPr/>
      <dgm:t>
        <a:bodyPr/>
        <a:lstStyle/>
        <a:p>
          <a:r>
            <a:rPr lang="sv-SE" sz="4400" dirty="0" smtClean="0"/>
            <a:t>Fyrbodals kommunalförbund</a:t>
          </a:r>
          <a:endParaRPr lang="sv-SE" sz="4400" dirty="0"/>
        </a:p>
      </dgm:t>
    </dgm:pt>
    <dgm:pt modelId="{6EFE9113-14D4-4F53-ABE5-A2C7B2B499E2}" type="parTrans" cxnId="{5AE6DAD9-6DAF-40BB-AEC7-C57740B7BAB2}">
      <dgm:prSet/>
      <dgm:spPr/>
      <dgm:t>
        <a:bodyPr/>
        <a:lstStyle/>
        <a:p>
          <a:endParaRPr lang="sv-SE"/>
        </a:p>
      </dgm:t>
    </dgm:pt>
    <dgm:pt modelId="{07C5BBCD-A373-4A74-9F41-7B41FB2F4735}" type="sibTrans" cxnId="{5AE6DAD9-6DAF-40BB-AEC7-C57740B7BAB2}">
      <dgm:prSet/>
      <dgm:spPr/>
      <dgm:t>
        <a:bodyPr/>
        <a:lstStyle/>
        <a:p>
          <a:endParaRPr lang="sv-SE"/>
        </a:p>
      </dgm:t>
    </dgm:pt>
    <dgm:pt modelId="{CC6E0E9A-A9A6-47E2-9041-DF0F42CF1768}">
      <dgm:prSet phldrT="[Text]" custT="1"/>
      <dgm:spPr/>
      <dgm:t>
        <a:bodyPr/>
        <a:lstStyle/>
        <a:p>
          <a:pPr algn="l"/>
          <a:r>
            <a:rPr lang="sv-SE" sz="1800" b="1" dirty="0" smtClean="0"/>
            <a:t>Delregionalt uppdrag</a:t>
          </a:r>
        </a:p>
        <a:p>
          <a:pPr algn="l"/>
          <a:r>
            <a:rPr lang="sv-SE" sz="1050" dirty="0" smtClean="0"/>
            <a:t>- Bengtsfors</a:t>
          </a:r>
        </a:p>
        <a:p>
          <a:pPr algn="l"/>
          <a:r>
            <a:rPr lang="sv-SE" sz="1050" dirty="0" smtClean="0"/>
            <a:t>- Dals Ed</a:t>
          </a:r>
        </a:p>
        <a:p>
          <a:pPr algn="l"/>
          <a:r>
            <a:rPr lang="sv-SE" sz="1050" dirty="0" smtClean="0"/>
            <a:t>- Mellerud</a:t>
          </a:r>
        </a:p>
        <a:p>
          <a:pPr algn="l"/>
          <a:r>
            <a:rPr lang="sv-SE" sz="1050" dirty="0" smtClean="0"/>
            <a:t>- Åmål</a:t>
          </a:r>
        </a:p>
        <a:p>
          <a:pPr algn="l"/>
          <a:r>
            <a:rPr lang="sv-SE" sz="1050" dirty="0" smtClean="0"/>
            <a:t>- Färgelanda</a:t>
          </a:r>
        </a:p>
        <a:p>
          <a:pPr algn="l"/>
          <a:r>
            <a:rPr lang="sv-SE" sz="1050" dirty="0" smtClean="0"/>
            <a:t>- Uddevalla</a:t>
          </a:r>
        </a:p>
        <a:p>
          <a:pPr algn="l"/>
          <a:r>
            <a:rPr lang="sv-SE" sz="1050" dirty="0" smtClean="0"/>
            <a:t>- Vänersborg</a:t>
          </a:r>
        </a:p>
        <a:p>
          <a:pPr algn="l"/>
          <a:r>
            <a:rPr lang="sv-SE" sz="1050" dirty="0" smtClean="0"/>
            <a:t>- Trollhättan</a:t>
          </a:r>
        </a:p>
        <a:p>
          <a:pPr algn="l"/>
          <a:r>
            <a:rPr lang="sv-SE" sz="1050" dirty="0" smtClean="0"/>
            <a:t>- Orust</a:t>
          </a:r>
        </a:p>
        <a:p>
          <a:pPr algn="l"/>
          <a:r>
            <a:rPr lang="sv-SE" sz="1050" dirty="0" smtClean="0"/>
            <a:t>- Strömstad</a:t>
          </a:r>
        </a:p>
        <a:p>
          <a:pPr algn="l"/>
          <a:r>
            <a:rPr lang="sv-SE" sz="1050" dirty="0" smtClean="0"/>
            <a:t>- Tanum</a:t>
          </a:r>
        </a:p>
        <a:p>
          <a:pPr algn="l"/>
          <a:r>
            <a:rPr lang="sv-SE" sz="1050" dirty="0" smtClean="0"/>
            <a:t>- Lysekil</a:t>
          </a:r>
        </a:p>
        <a:p>
          <a:pPr algn="l"/>
          <a:r>
            <a:rPr lang="sv-SE" sz="1050" dirty="0" smtClean="0"/>
            <a:t>-Munkedal</a:t>
          </a:r>
        </a:p>
        <a:p>
          <a:pPr algn="l"/>
          <a:r>
            <a:rPr lang="sv-SE" sz="1050" dirty="0" smtClean="0"/>
            <a:t>- Sotenäs</a:t>
          </a:r>
        </a:p>
        <a:p>
          <a:pPr algn="l"/>
          <a:endParaRPr lang="sv-SE" sz="800" dirty="0" smtClean="0"/>
        </a:p>
      </dgm:t>
    </dgm:pt>
    <dgm:pt modelId="{4D15214C-78C2-4E79-BFCB-DD68E9A2C7D7}" type="parTrans" cxnId="{E86D6AD0-D4B0-46C6-A9C2-0F8D369EFE9F}">
      <dgm:prSet/>
      <dgm:spPr/>
      <dgm:t>
        <a:bodyPr/>
        <a:lstStyle/>
        <a:p>
          <a:endParaRPr lang="sv-SE"/>
        </a:p>
      </dgm:t>
    </dgm:pt>
    <dgm:pt modelId="{87CD7157-5043-41C7-BDA7-D86C6B6E7FB3}" type="sibTrans" cxnId="{E86D6AD0-D4B0-46C6-A9C2-0F8D369EFE9F}">
      <dgm:prSet/>
      <dgm:spPr/>
      <dgm:t>
        <a:bodyPr/>
        <a:lstStyle/>
        <a:p>
          <a:endParaRPr lang="sv-SE"/>
        </a:p>
      </dgm:t>
    </dgm:pt>
    <dgm:pt modelId="{0CA1DD61-9FC5-4F98-9857-F347AC0787F2}">
      <dgm:prSet phldrT="[Text]" custT="1"/>
      <dgm:spPr/>
      <dgm:t>
        <a:bodyPr/>
        <a:lstStyle/>
        <a:p>
          <a:pPr algn="l"/>
          <a:r>
            <a:rPr lang="sv-SE" sz="2000" b="1" dirty="0" smtClean="0"/>
            <a:t>Pilot Kompetensmäklare</a:t>
          </a:r>
        </a:p>
        <a:p>
          <a:pPr algn="l"/>
          <a:r>
            <a:rPr lang="sv-SE" sz="1200" dirty="0" smtClean="0"/>
            <a:t>- Trollhättan</a:t>
          </a:r>
        </a:p>
        <a:p>
          <a:pPr algn="l"/>
          <a:r>
            <a:rPr lang="sv-SE" sz="1200" dirty="0" smtClean="0"/>
            <a:t>- Vänersborg</a:t>
          </a:r>
        </a:p>
        <a:p>
          <a:pPr algn="l"/>
          <a:r>
            <a:rPr lang="sv-SE" sz="1200" dirty="0" smtClean="0"/>
            <a:t>- Uddevalla</a:t>
          </a:r>
        </a:p>
        <a:p>
          <a:pPr algn="l"/>
          <a:r>
            <a:rPr lang="sv-SE" sz="1200" dirty="0" smtClean="0"/>
            <a:t>- Tanum</a:t>
          </a:r>
        </a:p>
        <a:p>
          <a:pPr algn="l"/>
          <a:r>
            <a:rPr lang="sv-SE" sz="1200" dirty="0" smtClean="0"/>
            <a:t>- Dals Ed</a:t>
          </a:r>
        </a:p>
        <a:p>
          <a:pPr algn="l"/>
          <a:r>
            <a:rPr lang="sv-SE" sz="1200" dirty="0" smtClean="0"/>
            <a:t>- Bengtsfors</a:t>
          </a:r>
        </a:p>
        <a:p>
          <a:pPr algn="l"/>
          <a:endParaRPr lang="sv-SE" sz="1200" dirty="0" smtClean="0"/>
        </a:p>
        <a:p>
          <a:pPr algn="l"/>
          <a:endParaRPr lang="sv-SE" sz="1200" dirty="0" smtClean="0"/>
        </a:p>
        <a:p>
          <a:pPr algn="l"/>
          <a:endParaRPr lang="sv-SE" sz="1200" dirty="0" smtClean="0"/>
        </a:p>
        <a:p>
          <a:pPr algn="l"/>
          <a:endParaRPr lang="sv-SE" sz="1200" dirty="0" smtClean="0"/>
        </a:p>
        <a:p>
          <a:pPr algn="l"/>
          <a:endParaRPr lang="sv-SE" sz="2000" dirty="0"/>
        </a:p>
      </dgm:t>
    </dgm:pt>
    <dgm:pt modelId="{0039A7E1-E680-4846-987F-22DCFB4D683F}" type="parTrans" cxnId="{84D13A40-F904-44F1-AD8C-11D85783C572}">
      <dgm:prSet/>
      <dgm:spPr/>
      <dgm:t>
        <a:bodyPr/>
        <a:lstStyle/>
        <a:p>
          <a:endParaRPr lang="sv-SE"/>
        </a:p>
      </dgm:t>
    </dgm:pt>
    <dgm:pt modelId="{B34AE597-9D64-49B8-81E0-93474EF2DF0A}" type="sibTrans" cxnId="{84D13A40-F904-44F1-AD8C-11D85783C572}">
      <dgm:prSet/>
      <dgm:spPr/>
      <dgm:t>
        <a:bodyPr/>
        <a:lstStyle/>
        <a:p>
          <a:endParaRPr lang="sv-SE"/>
        </a:p>
      </dgm:t>
    </dgm:pt>
    <dgm:pt modelId="{23CD8DD4-A6E4-41BE-BE29-94960B36F962}">
      <dgm:prSet phldrT="[Text]" custT="1"/>
      <dgm:spPr/>
      <dgm:t>
        <a:bodyPr/>
        <a:lstStyle/>
        <a:p>
          <a:pPr algn="l"/>
          <a:r>
            <a:rPr lang="sv-SE" sz="2000" b="1" dirty="0" smtClean="0"/>
            <a:t>KOBRA</a:t>
          </a:r>
        </a:p>
        <a:p>
          <a:pPr algn="l"/>
          <a:r>
            <a:rPr lang="sv-SE" sz="1200" dirty="0" smtClean="0"/>
            <a:t>- </a:t>
          </a:r>
          <a:r>
            <a:rPr lang="sv-SE" sz="1100" dirty="0" smtClean="0"/>
            <a:t>Trollhättan</a:t>
          </a:r>
        </a:p>
        <a:p>
          <a:pPr algn="l"/>
          <a:r>
            <a:rPr lang="sv-SE" sz="1100" dirty="0" smtClean="0"/>
            <a:t>- Vänersborg</a:t>
          </a:r>
        </a:p>
        <a:p>
          <a:pPr algn="l"/>
          <a:r>
            <a:rPr lang="sv-SE" sz="1100" dirty="0" smtClean="0"/>
            <a:t>- Uddevalla</a:t>
          </a:r>
        </a:p>
        <a:p>
          <a:pPr algn="l"/>
          <a:r>
            <a:rPr lang="sv-SE" sz="1100" dirty="0" smtClean="0"/>
            <a:t>- Strömstad</a:t>
          </a:r>
        </a:p>
        <a:p>
          <a:pPr algn="l"/>
          <a:r>
            <a:rPr lang="sv-SE" sz="1100" dirty="0" smtClean="0"/>
            <a:t>- Sotenäs</a:t>
          </a:r>
        </a:p>
        <a:p>
          <a:pPr algn="l"/>
          <a:endParaRPr lang="sv-SE" sz="1100" dirty="0" smtClean="0"/>
        </a:p>
        <a:p>
          <a:pPr algn="l"/>
          <a:endParaRPr lang="sv-SE" sz="1100" dirty="0" smtClean="0"/>
        </a:p>
        <a:p>
          <a:pPr algn="l"/>
          <a:endParaRPr lang="sv-SE" sz="1100" dirty="0" smtClean="0"/>
        </a:p>
        <a:p>
          <a:pPr algn="l"/>
          <a:endParaRPr lang="sv-SE" sz="1100" dirty="0" smtClean="0"/>
        </a:p>
        <a:p>
          <a:pPr algn="ctr"/>
          <a:endParaRPr lang="sv-SE" sz="2000" dirty="0" smtClean="0"/>
        </a:p>
        <a:p>
          <a:pPr algn="ctr"/>
          <a:endParaRPr lang="sv-SE" sz="2000" dirty="0" smtClean="0"/>
        </a:p>
        <a:p>
          <a:pPr algn="ctr"/>
          <a:endParaRPr lang="sv-SE" sz="2000" dirty="0"/>
        </a:p>
      </dgm:t>
    </dgm:pt>
    <dgm:pt modelId="{27AA19A6-2D47-42CD-9A3D-5B5CF4835650}" type="parTrans" cxnId="{80C3CF89-19F8-4BB3-B191-B9996A045C42}">
      <dgm:prSet/>
      <dgm:spPr/>
      <dgm:t>
        <a:bodyPr/>
        <a:lstStyle/>
        <a:p>
          <a:endParaRPr lang="sv-SE"/>
        </a:p>
      </dgm:t>
    </dgm:pt>
    <dgm:pt modelId="{808B1E85-F0EE-4B35-8A87-4531DCDBC932}" type="sibTrans" cxnId="{80C3CF89-19F8-4BB3-B191-B9996A045C42}">
      <dgm:prSet/>
      <dgm:spPr/>
      <dgm:t>
        <a:bodyPr/>
        <a:lstStyle/>
        <a:p>
          <a:endParaRPr lang="sv-SE"/>
        </a:p>
      </dgm:t>
    </dgm:pt>
    <dgm:pt modelId="{E194A578-9A63-4D64-89C6-6986EB8F0FA6}" type="pres">
      <dgm:prSet presAssocID="{74922E15-A427-4E05-8631-12C082610C2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B60CCBAE-73F0-4D61-9588-31312553244A}" type="pres">
      <dgm:prSet presAssocID="{9B3F7C7A-4810-4C75-99CC-BDC8E975A778}" presName="roof" presStyleLbl="dkBgShp" presStyleIdx="0" presStyleCnt="2"/>
      <dgm:spPr/>
      <dgm:t>
        <a:bodyPr/>
        <a:lstStyle/>
        <a:p>
          <a:endParaRPr lang="sv-SE"/>
        </a:p>
      </dgm:t>
    </dgm:pt>
    <dgm:pt modelId="{313A1248-7620-4165-8FBE-FEB80F49C2CF}" type="pres">
      <dgm:prSet presAssocID="{9B3F7C7A-4810-4C75-99CC-BDC8E975A778}" presName="pillars" presStyleCnt="0"/>
      <dgm:spPr/>
    </dgm:pt>
    <dgm:pt modelId="{35F0C79D-F4F3-4CE8-84B9-EB9C58264611}" type="pres">
      <dgm:prSet presAssocID="{9B3F7C7A-4810-4C75-99CC-BDC8E975A778}" presName="pillar1" presStyleLbl="node1" presStyleIdx="0" presStyleCnt="3" custLinFactNeighborX="-147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B2296AF-A302-426A-9CBF-BD5094A26C0A}" type="pres">
      <dgm:prSet presAssocID="{0CA1DD61-9FC5-4F98-9857-F347AC0787F2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300D544-06C0-4CD8-AFD7-E4703F3F45BB}" type="pres">
      <dgm:prSet presAssocID="{23CD8DD4-A6E4-41BE-BE29-94960B36F962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B51C205D-CFA5-4D90-8EAC-DF265A2F1287}" type="pres">
      <dgm:prSet presAssocID="{9B3F7C7A-4810-4C75-99CC-BDC8E975A778}" presName="base" presStyleLbl="dkBgShp" presStyleIdx="1" presStyleCnt="2"/>
      <dgm:spPr/>
    </dgm:pt>
  </dgm:ptLst>
  <dgm:cxnLst>
    <dgm:cxn modelId="{9BDA57EE-D83F-420A-9E14-B364FBCECE28}" type="presOf" srcId="{CC6E0E9A-A9A6-47E2-9041-DF0F42CF1768}" destId="{35F0C79D-F4F3-4CE8-84B9-EB9C58264611}" srcOrd="0" destOrd="0" presId="urn:microsoft.com/office/officeart/2005/8/layout/hList3"/>
    <dgm:cxn modelId="{5AE6DAD9-6DAF-40BB-AEC7-C57740B7BAB2}" srcId="{74922E15-A427-4E05-8631-12C082610C26}" destId="{9B3F7C7A-4810-4C75-99CC-BDC8E975A778}" srcOrd="0" destOrd="0" parTransId="{6EFE9113-14D4-4F53-ABE5-A2C7B2B499E2}" sibTransId="{07C5BBCD-A373-4A74-9F41-7B41FB2F4735}"/>
    <dgm:cxn modelId="{0C4928CA-DA72-4F0F-9F34-7EEE3175DFD4}" type="presOf" srcId="{0CA1DD61-9FC5-4F98-9857-F347AC0787F2}" destId="{4B2296AF-A302-426A-9CBF-BD5094A26C0A}" srcOrd="0" destOrd="0" presId="urn:microsoft.com/office/officeart/2005/8/layout/hList3"/>
    <dgm:cxn modelId="{18DFD250-6E31-412D-AB08-C9D67C8B78C8}" type="presOf" srcId="{9B3F7C7A-4810-4C75-99CC-BDC8E975A778}" destId="{B60CCBAE-73F0-4D61-9588-31312553244A}" srcOrd="0" destOrd="0" presId="urn:microsoft.com/office/officeart/2005/8/layout/hList3"/>
    <dgm:cxn modelId="{FF82F206-715F-4A5E-AEFA-9F3E8175D128}" type="presOf" srcId="{23CD8DD4-A6E4-41BE-BE29-94960B36F962}" destId="{6300D544-06C0-4CD8-AFD7-E4703F3F45BB}" srcOrd="0" destOrd="0" presId="urn:microsoft.com/office/officeart/2005/8/layout/hList3"/>
    <dgm:cxn modelId="{80C3CF89-19F8-4BB3-B191-B9996A045C42}" srcId="{9B3F7C7A-4810-4C75-99CC-BDC8E975A778}" destId="{23CD8DD4-A6E4-41BE-BE29-94960B36F962}" srcOrd="2" destOrd="0" parTransId="{27AA19A6-2D47-42CD-9A3D-5B5CF4835650}" sibTransId="{808B1E85-F0EE-4B35-8A87-4531DCDBC932}"/>
    <dgm:cxn modelId="{84D13A40-F904-44F1-AD8C-11D85783C572}" srcId="{9B3F7C7A-4810-4C75-99CC-BDC8E975A778}" destId="{0CA1DD61-9FC5-4F98-9857-F347AC0787F2}" srcOrd="1" destOrd="0" parTransId="{0039A7E1-E680-4846-987F-22DCFB4D683F}" sibTransId="{B34AE597-9D64-49B8-81E0-93474EF2DF0A}"/>
    <dgm:cxn modelId="{A1918759-1888-40F7-921B-962C09F7557C}" type="presOf" srcId="{74922E15-A427-4E05-8631-12C082610C26}" destId="{E194A578-9A63-4D64-89C6-6986EB8F0FA6}" srcOrd="0" destOrd="0" presId="urn:microsoft.com/office/officeart/2005/8/layout/hList3"/>
    <dgm:cxn modelId="{E86D6AD0-D4B0-46C6-A9C2-0F8D369EFE9F}" srcId="{9B3F7C7A-4810-4C75-99CC-BDC8E975A778}" destId="{CC6E0E9A-A9A6-47E2-9041-DF0F42CF1768}" srcOrd="0" destOrd="0" parTransId="{4D15214C-78C2-4E79-BFCB-DD68E9A2C7D7}" sibTransId="{87CD7157-5043-41C7-BDA7-D86C6B6E7FB3}"/>
    <dgm:cxn modelId="{D41466EA-B17A-4FB4-AAEE-3307DD0C6700}" type="presParOf" srcId="{E194A578-9A63-4D64-89C6-6986EB8F0FA6}" destId="{B60CCBAE-73F0-4D61-9588-31312553244A}" srcOrd="0" destOrd="0" presId="urn:microsoft.com/office/officeart/2005/8/layout/hList3"/>
    <dgm:cxn modelId="{E96461AF-C8AA-4122-B43A-9CD36DD0A842}" type="presParOf" srcId="{E194A578-9A63-4D64-89C6-6986EB8F0FA6}" destId="{313A1248-7620-4165-8FBE-FEB80F49C2CF}" srcOrd="1" destOrd="0" presId="urn:microsoft.com/office/officeart/2005/8/layout/hList3"/>
    <dgm:cxn modelId="{22EC8F15-0F73-4C8B-9185-EA2B3E544A3E}" type="presParOf" srcId="{313A1248-7620-4165-8FBE-FEB80F49C2CF}" destId="{35F0C79D-F4F3-4CE8-84B9-EB9C58264611}" srcOrd="0" destOrd="0" presId="urn:microsoft.com/office/officeart/2005/8/layout/hList3"/>
    <dgm:cxn modelId="{17E5B372-DA1D-468B-A399-8A38CF6B7BDA}" type="presParOf" srcId="{313A1248-7620-4165-8FBE-FEB80F49C2CF}" destId="{4B2296AF-A302-426A-9CBF-BD5094A26C0A}" srcOrd="1" destOrd="0" presId="urn:microsoft.com/office/officeart/2005/8/layout/hList3"/>
    <dgm:cxn modelId="{10200F84-714F-4141-8A5B-A3F91401752C}" type="presParOf" srcId="{313A1248-7620-4165-8FBE-FEB80F49C2CF}" destId="{6300D544-06C0-4CD8-AFD7-E4703F3F45BB}" srcOrd="2" destOrd="0" presId="urn:microsoft.com/office/officeart/2005/8/layout/hList3"/>
    <dgm:cxn modelId="{7270C8C5-124D-4D14-B086-7F45B9B77F1B}" type="presParOf" srcId="{E194A578-9A63-4D64-89C6-6986EB8F0FA6}" destId="{B51C205D-CFA5-4D90-8EAC-DF265A2F1287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6E6260-141E-411D-8C08-8062B9BECCEE}" type="doc">
      <dgm:prSet loTypeId="urn:microsoft.com/office/officeart/2009/layout/ReverseList" loCatId="relationship" qsTypeId="urn:microsoft.com/office/officeart/2009/2/quickstyle/3d8" qsCatId="3D" csTypeId="urn:microsoft.com/office/officeart/2005/8/colors/colorful5" csCatId="colorful" phldr="1"/>
      <dgm:spPr>
        <a:scene3d>
          <a:camera prst="perspectiveRelaxed" fov="4200000" zoom="82000">
            <a:rot lat="17699998" lon="0" rev="0"/>
          </a:camera>
          <a:lightRig rig="morning" dir="t">
            <a:rot lat="0" lon="0" rev="20400000"/>
          </a:lightRig>
        </a:scene3d>
      </dgm:spPr>
      <dgm:t>
        <a:bodyPr/>
        <a:lstStyle/>
        <a:p>
          <a:endParaRPr lang="sv-SE"/>
        </a:p>
      </dgm:t>
    </dgm:pt>
    <dgm:pt modelId="{4CD69764-28FE-4D19-9CD7-A8613182860E}">
      <dgm:prSet phldrT="[Text]" custT="1"/>
      <dgm:spPr>
        <a:solidFill>
          <a:schemeClr val="accent6">
            <a:alpha val="75000"/>
          </a:schemeClr>
        </a:solidFill>
        <a:effectLst>
          <a:glow rad="495300">
            <a:schemeClr val="accent6">
              <a:satMod val="175000"/>
              <a:alpha val="40000"/>
            </a:schemeClr>
          </a:glow>
          <a:softEdge rad="0"/>
        </a:effectLst>
        <a:sp3d z="-298450" extrusionH="508000" prstMaterial="matte">
          <a:bevelT w="50800" h="19050" prst="relaxedInset"/>
          <a:contourClr>
            <a:schemeClr val="bg1"/>
          </a:contourClr>
        </a:sp3d>
      </dgm:spPr>
      <dgm:t>
        <a:bodyPr anchor="b"/>
        <a:lstStyle/>
        <a:p>
          <a:pPr algn="ctr"/>
          <a:r>
            <a:rPr lang="sv-SE" sz="2400" b="1" u="none" dirty="0" smtClean="0">
              <a:solidFill>
                <a:schemeClr val="bg1"/>
              </a:solidFill>
            </a:rPr>
            <a:t>UTBILDNINGS-</a:t>
          </a:r>
        </a:p>
        <a:p>
          <a:pPr algn="ctr"/>
          <a:r>
            <a:rPr lang="sv-SE" sz="2400" b="1" u="none" dirty="0" smtClean="0">
              <a:solidFill>
                <a:schemeClr val="bg1"/>
              </a:solidFill>
            </a:rPr>
            <a:t>ANORDNARNAS</a:t>
          </a:r>
        </a:p>
        <a:p>
          <a:pPr algn="ctr"/>
          <a:r>
            <a:rPr lang="sv-SE" sz="2400" b="1" u="none" dirty="0" smtClean="0">
              <a:solidFill>
                <a:schemeClr val="bg1"/>
              </a:solidFill>
            </a:rPr>
            <a:t>utbud</a:t>
          </a:r>
          <a:endParaRPr lang="sv-SE" sz="2400" b="1" u="none" dirty="0">
            <a:solidFill>
              <a:schemeClr val="bg1"/>
            </a:solidFill>
          </a:endParaRPr>
        </a:p>
      </dgm:t>
    </dgm:pt>
    <dgm:pt modelId="{C965E3C4-4F22-426F-9C11-0F1CB3D05ECB}" type="parTrans" cxnId="{4981EF5C-35E1-4CF4-9249-DFC235581DB4}">
      <dgm:prSet/>
      <dgm:spPr/>
      <dgm:t>
        <a:bodyPr/>
        <a:lstStyle/>
        <a:p>
          <a:endParaRPr lang="sv-SE"/>
        </a:p>
      </dgm:t>
    </dgm:pt>
    <dgm:pt modelId="{71C522AD-52EC-4683-ABA9-4D901188A639}" type="sibTrans" cxnId="{4981EF5C-35E1-4CF4-9249-DFC235581DB4}">
      <dgm:prSet/>
      <dgm:spPr/>
      <dgm:t>
        <a:bodyPr/>
        <a:lstStyle/>
        <a:p>
          <a:endParaRPr lang="sv-SE"/>
        </a:p>
      </dgm:t>
    </dgm:pt>
    <dgm:pt modelId="{F6EBD06A-3B60-4198-A250-CF4220B7F0F5}">
      <dgm:prSet phldrT="[Text]" custT="1"/>
      <dgm:spPr>
        <a:solidFill>
          <a:srgbClr val="00B0F0">
            <a:alpha val="75000"/>
          </a:srgbClr>
        </a:solidFill>
        <a:effectLst>
          <a:glow rad="482600">
            <a:schemeClr val="accent1">
              <a:satMod val="175000"/>
              <a:alpha val="40000"/>
            </a:schemeClr>
          </a:glow>
        </a:effectLst>
        <a:sp3d z="-302400" extrusionH="508000" prstMaterial="matte">
          <a:bevelT w="50800" h="19050" prst="relaxedInset"/>
          <a:contourClr>
            <a:schemeClr val="bg1"/>
          </a:contourClr>
        </a:sp3d>
      </dgm:spPr>
      <dgm:t>
        <a:bodyPr anchor="b"/>
        <a:lstStyle/>
        <a:p>
          <a:pPr algn="ctr"/>
          <a:r>
            <a:rPr lang="sv-SE" sz="2400" b="1" u="none" dirty="0" smtClean="0">
              <a:solidFill>
                <a:schemeClr val="bg1"/>
              </a:solidFill>
            </a:rPr>
            <a:t>BRANSCHERNAS</a:t>
          </a:r>
        </a:p>
        <a:p>
          <a:pPr algn="ctr"/>
          <a:r>
            <a:rPr lang="sv-SE" sz="2800" b="1" u="none" dirty="0" smtClean="0">
              <a:solidFill>
                <a:schemeClr val="bg1"/>
              </a:solidFill>
            </a:rPr>
            <a:t>Behov</a:t>
          </a:r>
          <a:endParaRPr lang="sv-SE" sz="2800" b="1" u="none" dirty="0">
            <a:solidFill>
              <a:schemeClr val="bg1"/>
            </a:solidFill>
          </a:endParaRPr>
        </a:p>
      </dgm:t>
    </dgm:pt>
    <dgm:pt modelId="{D94090CC-3401-4B48-90D8-A54D1B4A842D}" type="sibTrans" cxnId="{9310D12B-CA1E-4473-BC31-5F0E3BDAA609}">
      <dgm:prSet/>
      <dgm:spPr/>
      <dgm:t>
        <a:bodyPr/>
        <a:lstStyle/>
        <a:p>
          <a:endParaRPr lang="sv-SE"/>
        </a:p>
      </dgm:t>
    </dgm:pt>
    <dgm:pt modelId="{1E067745-C31A-4670-8D85-775B11B036F5}" type="parTrans" cxnId="{9310D12B-CA1E-4473-BC31-5F0E3BDAA609}">
      <dgm:prSet/>
      <dgm:spPr/>
      <dgm:t>
        <a:bodyPr/>
        <a:lstStyle/>
        <a:p>
          <a:endParaRPr lang="sv-SE"/>
        </a:p>
      </dgm:t>
    </dgm:pt>
    <dgm:pt modelId="{1A31C720-F379-4775-9D81-F0943C1D1240}" type="pres">
      <dgm:prSet presAssocID="{516E6260-141E-411D-8C08-8062B9BECCEE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sv-SE"/>
        </a:p>
      </dgm:t>
    </dgm:pt>
    <dgm:pt modelId="{E199E988-A7B9-4F4A-BA97-A5BE52E635A4}" type="pres">
      <dgm:prSet presAssocID="{516E6260-141E-411D-8C08-8062B9BECCEE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B977BC8C-21E1-4DBE-BC29-EC04A3A6C63D}" type="pres">
      <dgm:prSet presAssocID="{516E6260-141E-411D-8C08-8062B9BECCEE}" presName="LeftNode" presStyleLbl="bgImgPlace1" presStyleIdx="0" presStyleCnt="2" custLinFactNeighborX="-16145" custLinFactNeighborY="-288">
        <dgm:presLayoutVars>
          <dgm:chMax val="2"/>
          <dgm:chPref val="2"/>
        </dgm:presLayoutVars>
      </dgm:prSet>
      <dgm:spPr/>
      <dgm:t>
        <a:bodyPr/>
        <a:lstStyle/>
        <a:p>
          <a:endParaRPr lang="sv-SE"/>
        </a:p>
      </dgm:t>
    </dgm:pt>
    <dgm:pt modelId="{78FAEC22-1EA0-4AB3-942C-EF5671A9A1CE}" type="pres">
      <dgm:prSet presAssocID="{516E6260-141E-411D-8C08-8062B9BECCEE}" presName="RightText" presStyleLbl="revTx" presStyleIdx="0" presStyleCnt="0">
        <dgm:presLayoutVars>
          <dgm:bulletEnabled val="1"/>
        </dgm:presLayoutVars>
      </dgm:prSet>
      <dgm:spPr>
        <a:solidFill>
          <a:srgbClr val="00B0F0">
            <a:alpha val="75000"/>
          </a:srgbClr>
        </a:solidFill>
        <a:effectLst>
          <a:glow rad="482600">
            <a:schemeClr val="accent1">
              <a:satMod val="175000"/>
              <a:alpha val="40000"/>
            </a:schemeClr>
          </a:glow>
        </a:effectLst>
        <a:sp3d z="-302400" extrusionH="508000" prstMaterial="matte">
          <a:bevelT w="50800" h="19050" prst="relaxedInset"/>
          <a:contourClr>
            <a:schemeClr val="bg1"/>
          </a:contourClr>
        </a:sp3d>
      </dgm:spPr>
      <dgm:t>
        <a:bodyPr/>
        <a:lstStyle/>
        <a:p>
          <a:endParaRPr lang="sv-SE"/>
        </a:p>
      </dgm:t>
    </dgm:pt>
    <dgm:pt modelId="{6BB59E6A-8772-415D-A2A2-D3890982C0D7}" type="pres">
      <dgm:prSet presAssocID="{516E6260-141E-411D-8C08-8062B9BECCEE}" presName="RightNode" presStyleLbl="bgImgPlace1" presStyleIdx="1" presStyleCnt="2" custScaleX="99071" custLinFactNeighborX="-1580" custLinFactNeighborY="1133">
        <dgm:presLayoutVars>
          <dgm:chMax val="0"/>
          <dgm:chPref val="0"/>
        </dgm:presLayoutVars>
      </dgm:prSet>
      <dgm:spPr/>
      <dgm:t>
        <a:bodyPr/>
        <a:lstStyle/>
        <a:p>
          <a:endParaRPr lang="sv-SE"/>
        </a:p>
      </dgm:t>
    </dgm:pt>
    <dgm:pt modelId="{5D4E7B68-D68B-4069-B49F-EACCF8671525}" type="pres">
      <dgm:prSet presAssocID="{516E6260-141E-411D-8C08-8062B9BECCEE}" presName="TopArrow" presStyleLbl="node1" presStyleIdx="0" presStyleCnt="2" custLinFactNeighborX="2092" custLinFactNeighborY="0"/>
      <dgm:spPr/>
      <dgm:t>
        <a:bodyPr/>
        <a:lstStyle/>
        <a:p>
          <a:endParaRPr lang="sv-SE"/>
        </a:p>
      </dgm:t>
    </dgm:pt>
    <dgm:pt modelId="{945F85B4-BA44-4EF1-99A6-4BD84C93160E}" type="pres">
      <dgm:prSet presAssocID="{516E6260-141E-411D-8C08-8062B9BECCEE}" presName="BottomArrow" presStyleLbl="node1" presStyleIdx="1" presStyleCnt="2" custLinFactNeighborX="2666" custLinFactNeighborY="-58699"/>
      <dgm:spPr/>
      <dgm:t>
        <a:bodyPr/>
        <a:lstStyle/>
        <a:p>
          <a:endParaRPr lang="sv-SE"/>
        </a:p>
      </dgm:t>
    </dgm:pt>
  </dgm:ptLst>
  <dgm:cxnLst>
    <dgm:cxn modelId="{F3A45807-94C2-47EB-92D5-49C36299F756}" type="presOf" srcId="{516E6260-141E-411D-8C08-8062B9BECCEE}" destId="{1A31C720-F379-4775-9D81-F0943C1D1240}" srcOrd="0" destOrd="0" presId="urn:microsoft.com/office/officeart/2009/layout/ReverseList"/>
    <dgm:cxn modelId="{4981EF5C-35E1-4CF4-9249-DFC235581DB4}" srcId="{516E6260-141E-411D-8C08-8062B9BECCEE}" destId="{4CD69764-28FE-4D19-9CD7-A8613182860E}" srcOrd="1" destOrd="0" parTransId="{C965E3C4-4F22-426F-9C11-0F1CB3D05ECB}" sibTransId="{71C522AD-52EC-4683-ABA9-4D901188A639}"/>
    <dgm:cxn modelId="{9310D12B-CA1E-4473-BC31-5F0E3BDAA609}" srcId="{516E6260-141E-411D-8C08-8062B9BECCEE}" destId="{F6EBD06A-3B60-4198-A250-CF4220B7F0F5}" srcOrd="0" destOrd="0" parTransId="{1E067745-C31A-4670-8D85-775B11B036F5}" sibTransId="{D94090CC-3401-4B48-90D8-A54D1B4A842D}"/>
    <dgm:cxn modelId="{E87ED73C-9A78-408B-A591-B6FA9166E923}" type="presOf" srcId="{4CD69764-28FE-4D19-9CD7-A8613182860E}" destId="{78FAEC22-1EA0-4AB3-942C-EF5671A9A1CE}" srcOrd="0" destOrd="0" presId="urn:microsoft.com/office/officeart/2009/layout/ReverseList"/>
    <dgm:cxn modelId="{8D709E3F-ABE0-4FB0-9008-012DD0652846}" type="presOf" srcId="{4CD69764-28FE-4D19-9CD7-A8613182860E}" destId="{6BB59E6A-8772-415D-A2A2-D3890982C0D7}" srcOrd="1" destOrd="0" presId="urn:microsoft.com/office/officeart/2009/layout/ReverseList"/>
    <dgm:cxn modelId="{EE166A20-11E2-4CAC-B344-10636C15E51C}" type="presOf" srcId="{F6EBD06A-3B60-4198-A250-CF4220B7F0F5}" destId="{B977BC8C-21E1-4DBE-BC29-EC04A3A6C63D}" srcOrd="1" destOrd="0" presId="urn:microsoft.com/office/officeart/2009/layout/ReverseList"/>
    <dgm:cxn modelId="{308898A8-D872-4AAC-A7A0-9AC744C6B2A3}" type="presOf" srcId="{F6EBD06A-3B60-4198-A250-CF4220B7F0F5}" destId="{E199E988-A7B9-4F4A-BA97-A5BE52E635A4}" srcOrd="0" destOrd="0" presId="urn:microsoft.com/office/officeart/2009/layout/ReverseList"/>
    <dgm:cxn modelId="{61B86ABA-579D-4A5A-B44F-D89E502D3758}" type="presParOf" srcId="{1A31C720-F379-4775-9D81-F0943C1D1240}" destId="{E199E988-A7B9-4F4A-BA97-A5BE52E635A4}" srcOrd="0" destOrd="0" presId="urn:microsoft.com/office/officeart/2009/layout/ReverseList"/>
    <dgm:cxn modelId="{AA57932F-C65B-4985-B680-D42E000D7B70}" type="presParOf" srcId="{1A31C720-F379-4775-9D81-F0943C1D1240}" destId="{B977BC8C-21E1-4DBE-BC29-EC04A3A6C63D}" srcOrd="1" destOrd="0" presId="urn:microsoft.com/office/officeart/2009/layout/ReverseList"/>
    <dgm:cxn modelId="{B8E2404C-38ED-44F1-A3A2-9274E8D3CF21}" type="presParOf" srcId="{1A31C720-F379-4775-9D81-F0943C1D1240}" destId="{78FAEC22-1EA0-4AB3-942C-EF5671A9A1CE}" srcOrd="2" destOrd="0" presId="urn:microsoft.com/office/officeart/2009/layout/ReverseList"/>
    <dgm:cxn modelId="{6F4CBB4B-C314-4E90-9BAD-7560347D8D89}" type="presParOf" srcId="{1A31C720-F379-4775-9D81-F0943C1D1240}" destId="{6BB59E6A-8772-415D-A2A2-D3890982C0D7}" srcOrd="3" destOrd="0" presId="urn:microsoft.com/office/officeart/2009/layout/ReverseList"/>
    <dgm:cxn modelId="{EF37EB14-535E-4179-949E-4CFE34242786}" type="presParOf" srcId="{1A31C720-F379-4775-9D81-F0943C1D1240}" destId="{5D4E7B68-D68B-4069-B49F-EACCF8671525}" srcOrd="4" destOrd="0" presId="urn:microsoft.com/office/officeart/2009/layout/ReverseList"/>
    <dgm:cxn modelId="{C42ECE40-4101-41E0-B9E4-AC9B8BA1CEBA}" type="presParOf" srcId="{1A31C720-F379-4775-9D81-F0943C1D1240}" destId="{945F85B4-BA44-4EF1-99A6-4BD84C93160E}" srcOrd="5" destOrd="0" presId="urn:microsoft.com/office/officeart/2009/layout/ReverseList"/>
  </dgm:cxnLst>
  <dgm:bg>
    <a:noFill/>
  </dgm:bg>
  <dgm:whole>
    <a:ln w="31750" cap="rnd" cmpd="tri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04F82A-7E5C-466A-A28D-5EC0F4F037EF}">
      <dsp:nvSpPr>
        <dsp:cNvPr id="0" name=""/>
        <dsp:cNvSpPr/>
      </dsp:nvSpPr>
      <dsp:spPr>
        <a:xfrm rot="16200000">
          <a:off x="-1320882" y="2104873"/>
          <a:ext cx="3169919" cy="4554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1688" bIns="0" numCol="1" spcCol="1270" anchor="t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smtClean="0"/>
            <a:t>Delregionalt kompetensråd</a:t>
          </a:r>
          <a:endParaRPr lang="sv-SE" sz="1900" kern="1200" dirty="0"/>
        </a:p>
      </dsp:txBody>
      <dsp:txXfrm>
        <a:off x="-1320882" y="2104873"/>
        <a:ext cx="3169919" cy="455456"/>
      </dsp:txXfrm>
    </dsp:sp>
    <dsp:sp modelId="{DCF9BCF7-7EC4-46AE-B21B-ACBAD043DE84}">
      <dsp:nvSpPr>
        <dsp:cNvPr id="0" name=""/>
        <dsp:cNvSpPr/>
      </dsp:nvSpPr>
      <dsp:spPr>
        <a:xfrm>
          <a:off x="491805" y="747641"/>
          <a:ext cx="2268658" cy="3169919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8016" tIns="401688" rIns="128016" bIns="128016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Kommun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Högskola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Arbetsförmedlingen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Företagarna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Vård- och</a:t>
          </a:r>
          <a:br>
            <a:rPr lang="sv-SE" sz="1400" kern="1200" dirty="0" smtClean="0"/>
          </a:br>
          <a:r>
            <a:rPr lang="sv-SE" sz="1400" kern="1200" dirty="0" smtClean="0"/>
            <a:t>Omsorgscollege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Teknikcollege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IUC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Folkbildningen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Arbetsmarknadens</a:t>
          </a:r>
          <a:br>
            <a:rPr lang="sv-SE" sz="1400" kern="1200" dirty="0" smtClean="0"/>
          </a:br>
          <a:r>
            <a:rPr lang="sv-SE" sz="1400" kern="1200" dirty="0" smtClean="0"/>
            <a:t>parter</a:t>
          </a:r>
          <a:endParaRPr lang="sv-SE" sz="1400" kern="1200" dirty="0"/>
        </a:p>
      </dsp:txBody>
      <dsp:txXfrm>
        <a:off x="491805" y="747641"/>
        <a:ext cx="2268658" cy="3169919"/>
      </dsp:txXfrm>
    </dsp:sp>
    <dsp:sp modelId="{F1BB7B44-7463-40EC-B675-F2FFF5544383}">
      <dsp:nvSpPr>
        <dsp:cNvPr id="0" name=""/>
        <dsp:cNvSpPr/>
      </dsp:nvSpPr>
      <dsp:spPr>
        <a:xfrm>
          <a:off x="36348" y="146438"/>
          <a:ext cx="910913" cy="910913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26D720-C183-4DA1-A718-6B3EA3AC1629}">
      <dsp:nvSpPr>
        <dsp:cNvPr id="0" name=""/>
        <dsp:cNvSpPr/>
      </dsp:nvSpPr>
      <dsp:spPr>
        <a:xfrm rot="16200000">
          <a:off x="1978304" y="2104873"/>
          <a:ext cx="3169919" cy="4554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1688" bIns="0" numCol="1" spcCol="1270" anchor="t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smtClean="0"/>
            <a:t>Lokalt kompetensråd</a:t>
          </a:r>
          <a:endParaRPr lang="sv-SE" sz="1900" kern="1200" dirty="0"/>
        </a:p>
      </dsp:txBody>
      <dsp:txXfrm>
        <a:off x="1978304" y="2104873"/>
        <a:ext cx="3169919" cy="455456"/>
      </dsp:txXfrm>
    </dsp:sp>
    <dsp:sp modelId="{0A6CF8DE-27F7-47D5-B1C0-A2AD1C3F4F60}">
      <dsp:nvSpPr>
        <dsp:cNvPr id="0" name=""/>
        <dsp:cNvSpPr/>
      </dsp:nvSpPr>
      <dsp:spPr>
        <a:xfrm>
          <a:off x="3790992" y="747641"/>
          <a:ext cx="2268658" cy="3169919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8016" tIns="401688" rIns="128016" bIns="128016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Näringslivschef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Vuxenutbildningschef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AME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Lokala företag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Arbetsförmedlingen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Försäkringskassan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Folkhögskola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mm</a:t>
          </a:r>
          <a:endParaRPr lang="sv-SE" sz="1400" kern="1200" dirty="0"/>
        </a:p>
      </dsp:txBody>
      <dsp:txXfrm>
        <a:off x="3790992" y="747641"/>
        <a:ext cx="2268658" cy="3169919"/>
      </dsp:txXfrm>
    </dsp:sp>
    <dsp:sp modelId="{203FF00D-E0BA-401A-B9EF-368809236D0A}">
      <dsp:nvSpPr>
        <dsp:cNvPr id="0" name=""/>
        <dsp:cNvSpPr/>
      </dsp:nvSpPr>
      <dsp:spPr>
        <a:xfrm>
          <a:off x="3335535" y="146438"/>
          <a:ext cx="910913" cy="910913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0CCBAE-73F0-4D61-9588-31312553244A}">
      <dsp:nvSpPr>
        <dsp:cNvPr id="0" name=""/>
        <dsp:cNvSpPr/>
      </dsp:nvSpPr>
      <dsp:spPr>
        <a:xfrm>
          <a:off x="0" y="0"/>
          <a:ext cx="8154200" cy="172660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4400" kern="1200" dirty="0" smtClean="0"/>
            <a:t>Fyrbodals kommunalförbund</a:t>
          </a:r>
          <a:endParaRPr lang="sv-SE" sz="4400" kern="1200" dirty="0"/>
        </a:p>
      </dsp:txBody>
      <dsp:txXfrm>
        <a:off x="0" y="0"/>
        <a:ext cx="8154200" cy="1726602"/>
      </dsp:txXfrm>
    </dsp:sp>
    <dsp:sp modelId="{35F0C79D-F4F3-4CE8-84B9-EB9C58264611}">
      <dsp:nvSpPr>
        <dsp:cNvPr id="0" name=""/>
        <dsp:cNvSpPr/>
      </dsp:nvSpPr>
      <dsp:spPr>
        <a:xfrm>
          <a:off x="0" y="1726602"/>
          <a:ext cx="2715412" cy="36258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b="1" kern="1200" dirty="0" smtClean="0"/>
            <a:t>Delregionalt uppdrag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/>
            <a:t>- Bengtsfors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/>
            <a:t>- Dals Ed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/>
            <a:t>- Mellerud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/>
            <a:t>- Åmål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/>
            <a:t>- Färgelanda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/>
            <a:t>- Uddevalla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/>
            <a:t>- Vänersborg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/>
            <a:t>- Trollhättan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/>
            <a:t>- Orust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/>
            <a:t>- Strömstad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/>
            <a:t>- Tanum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/>
            <a:t>- Lysekil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/>
            <a:t>-Munkedal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/>
            <a:t>- Sotenäs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800" kern="1200" dirty="0" smtClean="0"/>
        </a:p>
      </dsp:txBody>
      <dsp:txXfrm>
        <a:off x="0" y="1726602"/>
        <a:ext cx="2715412" cy="3625865"/>
      </dsp:txXfrm>
    </dsp:sp>
    <dsp:sp modelId="{4B2296AF-A302-426A-9CBF-BD5094A26C0A}">
      <dsp:nvSpPr>
        <dsp:cNvPr id="0" name=""/>
        <dsp:cNvSpPr/>
      </dsp:nvSpPr>
      <dsp:spPr>
        <a:xfrm>
          <a:off x="2719393" y="1726602"/>
          <a:ext cx="2715412" cy="36258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b="1" kern="1200" dirty="0" smtClean="0"/>
            <a:t>Pilot Kompetensmäklare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kern="1200" dirty="0" smtClean="0"/>
            <a:t>- Trollhättan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kern="1200" dirty="0" smtClean="0"/>
            <a:t>- Vänersborg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kern="1200" dirty="0" smtClean="0"/>
            <a:t>- Uddevalla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kern="1200" dirty="0" smtClean="0"/>
            <a:t>- Tanum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kern="1200" dirty="0" smtClean="0"/>
            <a:t>- Dals Ed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kern="1200" dirty="0" smtClean="0"/>
            <a:t>- Bengtsfors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2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2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2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2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2000" kern="1200" dirty="0"/>
        </a:p>
      </dsp:txBody>
      <dsp:txXfrm>
        <a:off x="2719393" y="1726602"/>
        <a:ext cx="2715412" cy="3625865"/>
      </dsp:txXfrm>
    </dsp:sp>
    <dsp:sp modelId="{6300D544-06C0-4CD8-AFD7-E4703F3F45BB}">
      <dsp:nvSpPr>
        <dsp:cNvPr id="0" name=""/>
        <dsp:cNvSpPr/>
      </dsp:nvSpPr>
      <dsp:spPr>
        <a:xfrm>
          <a:off x="5434806" y="1726602"/>
          <a:ext cx="2715412" cy="36258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b="1" kern="1200" dirty="0" smtClean="0"/>
            <a:t>KOBRA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kern="1200" dirty="0" smtClean="0"/>
            <a:t>- </a:t>
          </a:r>
          <a:r>
            <a:rPr lang="sv-SE" sz="1100" kern="1200" dirty="0" smtClean="0"/>
            <a:t>Trollhättan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- Vänersborg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- Uddevalla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- Strömstad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- Sotenäs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1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1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1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1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2000" kern="1200" dirty="0"/>
        </a:p>
      </dsp:txBody>
      <dsp:txXfrm>
        <a:off x="5434806" y="1726602"/>
        <a:ext cx="2715412" cy="3625865"/>
      </dsp:txXfrm>
    </dsp:sp>
    <dsp:sp modelId="{B51C205D-CFA5-4D90-8EAC-DF265A2F1287}">
      <dsp:nvSpPr>
        <dsp:cNvPr id="0" name=""/>
        <dsp:cNvSpPr/>
      </dsp:nvSpPr>
      <dsp:spPr>
        <a:xfrm>
          <a:off x="0" y="5352468"/>
          <a:ext cx="8154200" cy="40287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62148-540B-481A-96B5-72A9A7624E4E}" type="datetimeFigureOut">
              <a:rPr lang="sv-SE" smtClean="0"/>
              <a:t>2015-04-30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C2322-DFA8-4C6B-9F73-08CBE8B183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2176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2B4BB1-8440-4B40-9F51-B399AA184568}" type="slidenum">
              <a:rPr lang="sv-SE" altLang="sv-SE" smtClean="0"/>
              <a:pPr>
                <a:spcBef>
                  <a:spcPct val="0"/>
                </a:spcBef>
              </a:pPr>
              <a:t>12</a:t>
            </a:fld>
            <a:endParaRPr lang="sv-SE" altLang="sv-SE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altLang="sv-SE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48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altLang="sv-SE" smtClean="0">
              <a:latin typeface="Arial" panose="020B0604020202020204" pitchFamily="34" charset="0"/>
            </a:endParaRPr>
          </a:p>
        </p:txBody>
      </p:sp>
      <p:sp>
        <p:nvSpPr>
          <p:cNvPr id="21508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A79E5E-718B-4583-9F10-9857F134A646}" type="slidenum">
              <a:rPr lang="sv-SE" altLang="sv-SE" smtClean="0"/>
              <a:pPr/>
              <a:t>13</a:t>
            </a:fld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3024862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altLang="sv-SE" smtClean="0">
              <a:latin typeface="Arial" panose="020B0604020202020204" pitchFamily="34" charset="0"/>
            </a:endParaRPr>
          </a:p>
        </p:txBody>
      </p:sp>
      <p:sp>
        <p:nvSpPr>
          <p:cNvPr id="23556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186A9A-031D-407E-B753-EF47B76B069A}" type="slidenum">
              <a:rPr lang="sv-SE" altLang="sv-SE" smtClean="0"/>
              <a:pPr/>
              <a:t>14</a:t>
            </a:fld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1617410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v-SE" altLang="sv-SE" smtClean="0">
                <a:latin typeface="Arial" charset="0"/>
              </a:rPr>
              <a:t>Som projektledare kunde det kännas lite så här</a:t>
            </a:r>
          </a:p>
        </p:txBody>
      </p:sp>
      <p:sp>
        <p:nvSpPr>
          <p:cNvPr id="17412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E57105C-1649-4E1F-8F05-0AA5F6307C39}" type="slidenum">
              <a:rPr lang="sv-SE" altLang="sv-SE">
                <a:solidFill>
                  <a:srgbClr val="000000"/>
                </a:solidFill>
                <a:latin typeface="Arial" charset="0"/>
              </a:rPr>
              <a:pPr/>
              <a:t>16</a:t>
            </a:fld>
            <a:endParaRPr lang="sv-SE" altLang="sv-SE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785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B57B9-9E55-454D-BADD-82DC4FDA08B1}" type="slidenum">
              <a:rPr lang="sv-SE" altLang="sv-SE" smtClean="0"/>
              <a:pPr/>
              <a:t>17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353344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59"/>
          <a:stretch/>
        </p:blipFill>
        <p:spPr>
          <a:xfrm>
            <a:off x="3829050" y="-35511"/>
            <a:ext cx="5505753" cy="6889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48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94245F5-64E1-41D8-B17F-F6663DD4D1CC}" type="datetimeFigureOut">
              <a:rPr lang="sv-SE" smtClean="0"/>
              <a:t>2015-04-30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8936CC-7BD4-4602-8FE6-61B088923C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9214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94245F5-64E1-41D8-B17F-F6663DD4D1CC}" type="datetimeFigureOut">
              <a:rPr lang="sv-SE" smtClean="0"/>
              <a:t>2015-04-30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8936CC-7BD4-4602-8FE6-61B088923C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3201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DC4FCC7-F99A-497C-9006-F8A6E7A25BD7}" type="datetimeFigureOut">
              <a:rPr lang="sv-SE" smtClean="0"/>
              <a:t>2015-04-30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7FB371F-4972-4ED7-8F03-5A52DA0370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179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94245F5-64E1-41D8-B17F-F6663DD4D1CC}" type="datetimeFigureOut">
              <a:rPr lang="sv-SE" smtClean="0"/>
              <a:t>2015-04-30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8936CC-7BD4-4602-8FE6-61B088923C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764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94245F5-64E1-41D8-B17F-F6663DD4D1CC}" type="datetimeFigureOut">
              <a:rPr lang="sv-SE" smtClean="0"/>
              <a:t>2015-04-30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8936CC-7BD4-4602-8FE6-61B088923C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611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94245F5-64E1-41D8-B17F-F6663DD4D1CC}" type="datetimeFigureOut">
              <a:rPr lang="sv-SE" smtClean="0"/>
              <a:t>2015-04-30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8936CC-7BD4-4602-8FE6-61B088923C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1820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94245F5-64E1-41D8-B17F-F6663DD4D1CC}" type="datetimeFigureOut">
              <a:rPr lang="sv-SE" smtClean="0"/>
              <a:t>2015-04-30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8936CC-7BD4-4602-8FE6-61B088923C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5189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94245F5-64E1-41D8-B17F-F6663DD4D1CC}" type="datetimeFigureOut">
              <a:rPr lang="sv-SE" smtClean="0"/>
              <a:t>2015-04-30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8936CC-7BD4-4602-8FE6-61B088923C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220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94245F5-64E1-41D8-B17F-F6663DD4D1CC}" type="datetimeFigureOut">
              <a:rPr lang="sv-SE" smtClean="0"/>
              <a:t>2015-04-30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8936CC-7BD4-4602-8FE6-61B088923C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1078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94245F5-64E1-41D8-B17F-F6663DD4D1CC}" type="datetimeFigureOut">
              <a:rPr lang="sv-SE" smtClean="0"/>
              <a:t>2015-04-30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8936CC-7BD4-4602-8FE6-61B088923C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8248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94245F5-64E1-41D8-B17F-F6663DD4D1CC}" type="datetimeFigureOut">
              <a:rPr lang="sv-SE" smtClean="0"/>
              <a:t>2015-04-30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8936CC-7BD4-4602-8FE6-61B088923C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6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59"/>
          <a:stretch/>
        </p:blipFill>
        <p:spPr>
          <a:xfrm>
            <a:off x="3829050" y="-35511"/>
            <a:ext cx="5505753" cy="6889071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84" y="6130360"/>
            <a:ext cx="997926" cy="35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83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youtube.com/watch?v=DO4nBZrM0Q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idx="4294967295"/>
          </p:nvPr>
        </p:nvSpPr>
        <p:spPr>
          <a:xfrm>
            <a:off x="1143000" y="1699022"/>
            <a:ext cx="6858000" cy="1790700"/>
          </a:xfrm>
          <a:prstGeom prst="rect">
            <a:avLst/>
          </a:prstGeom>
        </p:spPr>
        <p:txBody>
          <a:bodyPr/>
          <a:lstStyle/>
          <a:p>
            <a:r>
              <a:rPr lang="sv-SE" dirty="0" smtClean="0"/>
              <a:t>Westumkonferensen 2015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4294967295"/>
          </p:nvPr>
        </p:nvSpPr>
        <p:spPr>
          <a:xfrm>
            <a:off x="1143000" y="3558778"/>
            <a:ext cx="6858000" cy="1241822"/>
          </a:xfrm>
          <a:prstGeom prst="rect">
            <a:avLst/>
          </a:prstGeom>
        </p:spPr>
        <p:txBody>
          <a:bodyPr/>
          <a:lstStyle/>
          <a:p>
            <a:r>
              <a:rPr lang="sv-SE" dirty="0" smtClean="0"/>
              <a:t>Karin Jansson, Fyrbodals kommunalförbund</a:t>
            </a:r>
          </a:p>
          <a:p>
            <a:r>
              <a:rPr lang="sv-SE" dirty="0" smtClean="0"/>
              <a:t>Inger Schalander, Fyrbodals kommunalförbund</a:t>
            </a:r>
          </a:p>
          <a:p>
            <a:r>
              <a:rPr lang="sv-SE" dirty="0" smtClean="0"/>
              <a:t>Håkan Blixt, Boråsregionen</a:t>
            </a:r>
          </a:p>
        </p:txBody>
      </p:sp>
      <p:pic>
        <p:nvPicPr>
          <p:cNvPr id="4" name="Bildobjekt 1" descr="Borasreg_sjuh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866" y="5969675"/>
            <a:ext cx="2885485" cy="571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32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857250"/>
            <a:ext cx="8162925" cy="1020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objekt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9" y="1339133"/>
            <a:ext cx="1231106" cy="1817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ubrik 1"/>
          <p:cNvSpPr txBox="1">
            <a:spLocks/>
          </p:cNvSpPr>
          <p:nvPr/>
        </p:nvSpPr>
        <p:spPr bwMode="auto">
          <a:xfrm>
            <a:off x="1531144" y="1862348"/>
            <a:ext cx="6708541" cy="597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altLang="sv-SE" sz="1800" b="1" dirty="0">
                <a:latin typeface="Calibri" panose="020F0502020204030204" pitchFamily="34" charset="0"/>
              </a:rPr>
              <a:t>Pilotprojekt Kompetensmäklarfunktioner i Fyrbodal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730" y="5499733"/>
            <a:ext cx="1659120" cy="33730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217" y="5437721"/>
            <a:ext cx="1303566" cy="465992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1550194" y="2352552"/>
            <a:ext cx="682045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altLang="sv-SE" sz="1500" b="1" dirty="0">
                <a:latin typeface="Calibri" panose="020F0502020204030204" pitchFamily="34" charset="0"/>
                <a:cs typeface="Times New Roman" panose="02020603050405020304" pitchFamily="18" charset="0"/>
              </a:rPr>
              <a:t>Lokala mäklaruppdrag - pilotprojekt</a:t>
            </a:r>
            <a:endParaRPr lang="sv-SE" altLang="sv-SE" sz="15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altLang="sv-SE" sz="1350" b="1" dirty="0">
                <a:latin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altLang="sv-SE" sz="135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altLang="sv-SE" sz="1350" dirty="0">
                <a:latin typeface="Calibri" panose="020F0502020204030204" pitchFamily="34" charset="0"/>
                <a:cs typeface="Times New Roman" panose="02020603050405020304" pitchFamily="18" charset="0"/>
              </a:rPr>
              <a:t>I pilotprojektet prioriteras följande i respektive kommuner:</a:t>
            </a:r>
          </a:p>
          <a:p>
            <a:r>
              <a:rPr lang="sv-SE" altLang="sv-SE" sz="1350" dirty="0">
                <a:latin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tabLst>
                <a:tab pos="1885950" algn="l"/>
              </a:tabLst>
            </a:pPr>
            <a:r>
              <a:rPr lang="sv-SE" altLang="sv-SE" sz="1350" b="1" dirty="0">
                <a:latin typeface="Calibri" panose="020F0502020204030204" pitchFamily="34" charset="0"/>
                <a:cs typeface="Times New Roman" panose="02020603050405020304" pitchFamily="18" charset="0"/>
              </a:rPr>
              <a:t>Uddevalla</a:t>
            </a:r>
            <a:r>
              <a:rPr lang="sv-SE" altLang="sv-SE" sz="1350" dirty="0">
                <a:latin typeface="Calibri" panose="020F0502020204030204" pitchFamily="34" charset="0"/>
                <a:cs typeface="Times New Roman" panose="02020603050405020304" pitchFamily="18" charset="0"/>
              </a:rPr>
              <a:t>:	L1, L2, L3, L6, L7, L9, L10, L12          (frågetecken gällande L8 och L11)</a:t>
            </a:r>
          </a:p>
          <a:p>
            <a:pPr>
              <a:tabLst>
                <a:tab pos="1885950" algn="l"/>
              </a:tabLst>
            </a:pPr>
            <a:r>
              <a:rPr lang="sv-SE" altLang="sv-SE" sz="1350" b="1" dirty="0">
                <a:latin typeface="Calibri" panose="020F0502020204030204" pitchFamily="34" charset="0"/>
                <a:cs typeface="Times New Roman" panose="02020603050405020304" pitchFamily="18" charset="0"/>
              </a:rPr>
              <a:t>Tanum</a:t>
            </a:r>
            <a:r>
              <a:rPr lang="sv-SE" altLang="sv-SE" sz="1350" dirty="0">
                <a:latin typeface="Calibri" panose="020F0502020204030204" pitchFamily="34" charset="0"/>
                <a:cs typeface="Times New Roman" panose="02020603050405020304" pitchFamily="18" charset="0"/>
              </a:rPr>
              <a:t>:	L1, L2, L3. </a:t>
            </a:r>
            <a:r>
              <a:rPr lang="en-US" altLang="sv-SE" sz="1350" dirty="0">
                <a:latin typeface="Calibri" panose="020F0502020204030204" pitchFamily="34" charset="0"/>
                <a:cs typeface="Times New Roman" panose="02020603050405020304" pitchFamily="18" charset="0"/>
              </a:rPr>
              <a:t>L5, L8, L9, L10, L11, L12  (</a:t>
            </a:r>
            <a:r>
              <a:rPr lang="en-US" altLang="sv-SE" sz="135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prioriterar</a:t>
            </a:r>
            <a:r>
              <a:rPr lang="en-US" altLang="sv-SE" sz="1350" dirty="0">
                <a:latin typeface="Calibri" panose="020F0502020204030204" pitchFamily="34" charset="0"/>
                <a:cs typeface="Times New Roman" panose="02020603050405020304" pitchFamily="18" charset="0"/>
              </a:rPr>
              <a:t> L1 </a:t>
            </a:r>
            <a:r>
              <a:rPr lang="en-US" altLang="sv-SE" sz="135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och</a:t>
            </a:r>
            <a:r>
              <a:rPr lang="en-US" altLang="sv-SE" sz="1350" dirty="0">
                <a:latin typeface="Calibri" panose="020F0502020204030204" pitchFamily="34" charset="0"/>
                <a:cs typeface="Times New Roman" panose="02020603050405020304" pitchFamily="18" charset="0"/>
              </a:rPr>
              <a:t> L2 </a:t>
            </a:r>
            <a:r>
              <a:rPr lang="en-US" altLang="sv-SE" sz="135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först</a:t>
            </a:r>
            <a:r>
              <a:rPr lang="en-US" altLang="sv-SE" sz="1350" dirty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sv-SE" altLang="sv-SE" sz="135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1885950" algn="l"/>
              </a:tabLst>
            </a:pPr>
            <a:r>
              <a:rPr lang="en-US" altLang="sv-SE" sz="135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Dals</a:t>
            </a:r>
            <a:r>
              <a:rPr lang="en-US" altLang="sv-SE" sz="1350" b="1" dirty="0">
                <a:latin typeface="Calibri" panose="020F0502020204030204" pitchFamily="34" charset="0"/>
                <a:cs typeface="Times New Roman" panose="02020603050405020304" pitchFamily="18" charset="0"/>
              </a:rPr>
              <a:t>-Ed/</a:t>
            </a:r>
            <a:r>
              <a:rPr lang="en-US" altLang="sv-SE" sz="135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Bengtsfors</a:t>
            </a:r>
            <a:r>
              <a:rPr lang="en-US" altLang="sv-SE" sz="1350" dirty="0">
                <a:latin typeface="Calibri" panose="020F0502020204030204" pitchFamily="34" charset="0"/>
                <a:cs typeface="Times New Roman" panose="02020603050405020304" pitchFamily="18" charset="0"/>
              </a:rPr>
              <a:t>:	L1, L3, L9, L10                                     (L8 om </a:t>
            </a:r>
            <a:r>
              <a:rPr lang="en-US" altLang="sv-SE" sz="135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möjligt</a:t>
            </a:r>
            <a:r>
              <a:rPr lang="en-US" altLang="sv-SE" sz="1350" dirty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br>
              <a:rPr lang="en-US" altLang="sv-SE" sz="1350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altLang="sv-SE" sz="1350" b="1" dirty="0">
                <a:latin typeface="Calibri" panose="020F0502020204030204" pitchFamily="34" charset="0"/>
                <a:cs typeface="Times New Roman" panose="02020603050405020304" pitchFamily="18" charset="0"/>
              </a:rPr>
              <a:t>Vänersborg/Trollhättan:</a:t>
            </a:r>
            <a:r>
              <a:rPr lang="sv-SE" altLang="sv-SE" sz="1350" dirty="0">
                <a:latin typeface="Calibri" panose="020F0502020204030204" pitchFamily="34" charset="0"/>
                <a:cs typeface="Times New Roman" panose="02020603050405020304" pitchFamily="18" charset="0"/>
              </a:rPr>
              <a:t> 	L1, L2, L6, L8, L9, L10, L11, 12          (frågetecken gällande L3)</a:t>
            </a:r>
          </a:p>
          <a:p>
            <a:pPr>
              <a:tabLst>
                <a:tab pos="1885950" algn="l"/>
              </a:tabLst>
            </a:pPr>
            <a:r>
              <a:rPr lang="sv-SE" altLang="sv-SE" sz="1350" dirty="0"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altLang="sv-SE" sz="1350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sv-SE" altLang="sv-SE" sz="135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altLang="sv-SE" sz="1350" dirty="0">
                <a:latin typeface="Calibri" panose="020F0502020204030204" pitchFamily="34" charset="0"/>
                <a:cs typeface="Times New Roman" panose="02020603050405020304" pitchFamily="18" charset="0"/>
              </a:rPr>
              <a:t>Nedbrytning av prioriteringar i handlings- och tidsplan till möte 19 januari 2015</a:t>
            </a:r>
          </a:p>
        </p:txBody>
      </p:sp>
    </p:spTree>
    <p:extLst>
      <p:ext uri="{BB962C8B-B14F-4D97-AF65-F5344CB8AC3E}">
        <p14:creationId xmlns:p14="http://schemas.microsoft.com/office/powerpoint/2010/main" val="141252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857250"/>
            <a:ext cx="8162925" cy="1020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objekt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9" y="1339133"/>
            <a:ext cx="1231106" cy="1817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ubrik 1"/>
          <p:cNvSpPr txBox="1">
            <a:spLocks/>
          </p:cNvSpPr>
          <p:nvPr/>
        </p:nvSpPr>
        <p:spPr bwMode="auto">
          <a:xfrm>
            <a:off x="1538288" y="1937949"/>
            <a:ext cx="6708541" cy="597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altLang="sv-SE" sz="1800" b="1" dirty="0">
                <a:latin typeface="Calibri" panose="020F0502020204030204" pitchFamily="34" charset="0"/>
              </a:rPr>
              <a:t>Pilotprojekt Kompetensmäklarfunktioner i Fyrbodal</a:t>
            </a:r>
            <a:br>
              <a:rPr lang="sv-SE" altLang="sv-SE" sz="1800" b="1" dirty="0">
                <a:latin typeface="Calibri" panose="020F0502020204030204" pitchFamily="34" charset="0"/>
              </a:rPr>
            </a:br>
            <a:r>
              <a:rPr lang="sv-SE" altLang="sv-SE" sz="1800" b="1" dirty="0">
                <a:latin typeface="Calibri" panose="020F0502020204030204" pitchFamily="34" charset="0"/>
              </a:rPr>
              <a:t/>
            </a:r>
            <a:br>
              <a:rPr lang="sv-SE" altLang="sv-SE" sz="1800" b="1" dirty="0">
                <a:latin typeface="Calibri" panose="020F0502020204030204" pitchFamily="34" charset="0"/>
              </a:rPr>
            </a:br>
            <a:r>
              <a:rPr lang="sv-SE" altLang="sv-SE" sz="1800" b="1" dirty="0">
                <a:latin typeface="Calibri" panose="020F0502020204030204" pitchFamily="34" charset="0"/>
              </a:rPr>
              <a:t>TEMAINNEHÅLL – 5 Mäklarträffar</a:t>
            </a:r>
          </a:p>
          <a:p>
            <a:pPr algn="l"/>
            <a:endParaRPr lang="sv-SE" altLang="sv-SE" sz="1800" b="1" dirty="0">
              <a:latin typeface="Calibri" panose="020F0502020204030204" pitchFamily="34" charset="0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730" y="5499733"/>
            <a:ext cx="1659120" cy="33730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217" y="5437721"/>
            <a:ext cx="1303566" cy="465992"/>
          </a:xfrm>
          <a:prstGeom prst="rect">
            <a:avLst/>
          </a:prstGeom>
        </p:spPr>
      </p:pic>
      <p:sp>
        <p:nvSpPr>
          <p:cNvPr id="7" name="Platshållare för innehåll 2"/>
          <p:cNvSpPr txBox="1">
            <a:spLocks/>
          </p:cNvSpPr>
          <p:nvPr/>
        </p:nvSpPr>
        <p:spPr bwMode="auto">
          <a:xfrm>
            <a:off x="1538287" y="2731770"/>
            <a:ext cx="6272213" cy="276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sv-SE" altLang="sv-SE" sz="1800" b="1" dirty="0"/>
          </a:p>
        </p:txBody>
      </p:sp>
      <p:sp>
        <p:nvSpPr>
          <p:cNvPr id="11" name="Rektangel 10"/>
          <p:cNvSpPr/>
          <p:nvPr/>
        </p:nvSpPr>
        <p:spPr>
          <a:xfrm>
            <a:off x="1566862" y="2487216"/>
            <a:ext cx="6786563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sv-SE" sz="135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sv-SE" sz="1350" dirty="0">
                <a:latin typeface="Calibri" panose="020F0502020204030204" pitchFamily="34" charset="0"/>
                <a:ea typeface="Times New Roman" panose="02020603050405020304" pitchFamily="18" charset="0"/>
              </a:rPr>
              <a:t>Mäklarfunktionens uppdrag och operativa genomförande</a:t>
            </a:r>
            <a:br>
              <a:rPr lang="sv-SE" sz="135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sv-SE" sz="135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sv-SE" sz="1350" dirty="0">
                <a:latin typeface="Calibri" panose="020F0502020204030204" pitchFamily="34" charset="0"/>
                <a:ea typeface="Times New Roman" panose="02020603050405020304" pitchFamily="18" charset="0"/>
              </a:rPr>
              <a:t>Coachande förhållningssätt – gemensamma frågeställningar</a:t>
            </a:r>
            <a:br>
              <a:rPr lang="sv-SE" sz="135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sv-SE" sz="135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sv-SE" sz="1350" dirty="0">
                <a:latin typeface="Calibri" panose="020F0502020204030204" pitchFamily="34" charset="0"/>
                <a:ea typeface="Times New Roman" panose="02020603050405020304" pitchFamily="18" charset="0"/>
              </a:rPr>
              <a:t>Kompetensplattformsarbetet regionalt och i Fyrbodal</a:t>
            </a:r>
            <a:br>
              <a:rPr lang="sv-SE" sz="135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sv-SE" sz="135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sv-SE" sz="1350" dirty="0">
                <a:latin typeface="Calibri" panose="020F0502020204030204" pitchFamily="34" charset="0"/>
                <a:ea typeface="Times New Roman" panose="02020603050405020304" pitchFamily="18" charset="0"/>
              </a:rPr>
              <a:t>Arbetsmarknad Sverige/Norge</a:t>
            </a:r>
            <a:br>
              <a:rPr lang="sv-SE" sz="135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sv-SE" sz="135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sv-SE" sz="1350" dirty="0">
                <a:latin typeface="Calibri" panose="020F0502020204030204" pitchFamily="34" charset="0"/>
                <a:ea typeface="Times New Roman" panose="02020603050405020304" pitchFamily="18" charset="0"/>
              </a:rPr>
              <a:t>Utbildning i stödfunktionerna REKAS, Validering Väst, SYV Online, Prakikplatsen.se</a:t>
            </a:r>
            <a:br>
              <a:rPr lang="sv-SE" sz="135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sv-SE" sz="135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sv-SE" sz="1350" dirty="0">
                <a:latin typeface="Calibri" panose="020F0502020204030204" pitchFamily="34" charset="0"/>
                <a:ea typeface="Times New Roman" panose="02020603050405020304" pitchFamily="18" charset="0"/>
              </a:rPr>
              <a:t>Samordning – Kompetensanalyser i företag och offentlig verksamhet. </a:t>
            </a:r>
            <a:br>
              <a:rPr lang="sv-SE" sz="135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sv-SE" sz="135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sv-SE" sz="1350" dirty="0">
                <a:latin typeface="Calibri" panose="020F0502020204030204" pitchFamily="34" charset="0"/>
                <a:ea typeface="Times New Roman" panose="02020603050405020304" pitchFamily="18" charset="0"/>
              </a:rPr>
              <a:t>Arbetsmarknadsfrågor, AF, Företagarna</a:t>
            </a:r>
          </a:p>
        </p:txBody>
      </p:sp>
    </p:spTree>
    <p:extLst>
      <p:ext uri="{BB962C8B-B14F-4D97-AF65-F5344CB8AC3E}">
        <p14:creationId xmlns:p14="http://schemas.microsoft.com/office/powerpoint/2010/main" val="273038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Bildobjekt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120" y="1613297"/>
            <a:ext cx="1045369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Bildobjekt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497" y="869158"/>
            <a:ext cx="6048375" cy="756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56"/>
          <p:cNvSpPr>
            <a:spLocks noGrp="1" noChangeArrowheads="1"/>
          </p:cNvSpPr>
          <p:nvPr>
            <p:ph type="ctrTitle"/>
          </p:nvPr>
        </p:nvSpPr>
        <p:spPr bwMode="auto">
          <a:xfrm>
            <a:off x="-4225528" y="3293786"/>
            <a:ext cx="12106276" cy="183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altLang="sv-SE" sz="825">
                <a:solidFill>
                  <a:srgbClr val="FFFF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Styr</a:t>
            </a:r>
            <a:endParaRPr lang="sv-SE" altLang="sv-SE" sz="1350"/>
          </a:p>
        </p:txBody>
      </p:sp>
      <p:graphicFrame>
        <p:nvGraphicFramePr>
          <p:cNvPr id="2" name="Tabell 1"/>
          <p:cNvGraphicFramePr>
            <a:graphicFrameLocks noGrp="1"/>
          </p:cNvGraphicFramePr>
          <p:nvPr/>
        </p:nvGraphicFramePr>
        <p:xfrm>
          <a:off x="2465785" y="1701405"/>
          <a:ext cx="4427934" cy="5450681"/>
        </p:xfrm>
        <a:graphic>
          <a:graphicData uri="http://schemas.openxmlformats.org/drawingml/2006/table">
            <a:tbl>
              <a:tblPr/>
              <a:tblGrid>
                <a:gridCol w="210740"/>
                <a:gridCol w="2362200"/>
                <a:gridCol w="829866"/>
                <a:gridCol w="1025128"/>
              </a:tblGrid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kumimoji="0" lang="sv-SE" sz="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Uppdrag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Delregional Mäklarfunktion - Intermediär</a:t>
                      </a:r>
                      <a:endParaRPr kumimoji="0" lang="sv-S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Prioriterat område</a:t>
                      </a:r>
                      <a:endParaRPr kumimoji="0" lang="sv-S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Kommentarer</a:t>
                      </a:r>
                      <a:endParaRPr kumimoji="0" lang="sv-S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201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D1</a:t>
                      </a:r>
                      <a:endParaRPr kumimoji="0" lang="sv-SE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87" marR="2338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 samordnar regionalt mellan två eller flera M i arbetet med kompetensanalyser inom företagen för en långsiktig kompetensförsörjning. Informerar om lämpliga informationsvägar, källor och Stöd.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Stöd: IUC Väst, Validering Väst, Westum – Easy Research, Visita, ESF-projekt ­ tidigare erfarenheter (Avanto och LIA, Skankomp) och nya ESF-projekt </a:t>
                      </a:r>
                      <a:endParaRPr kumimoji="0" lang="sv-SE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87" marR="2338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2.2.3</a:t>
                      </a:r>
                      <a:endParaRPr kumimoji="0" lang="sv-SE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87" marR="2338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Företagens egen nytta och ansvar. IUC, Avanto, Årshjulet, KBN</a:t>
                      </a:r>
                      <a:endParaRPr kumimoji="0" lang="sv-SE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87" marR="2338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D2</a:t>
                      </a:r>
                    </a:p>
                  </a:txBody>
                  <a:tcPr marL="23387" marR="2338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 samordnar regionalt mellan två eller flera M i arbetet med kompetensanalyser inom offentlig verksamhet för en långsiktig kompetensförsörjning i exempelvis vård, skola, omsorg. Informerar om lämpliga informationsvägar, källor och Stöd.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Stöd: Validering Väst, ESF-projekt ­ tidigare erfarenheter (Avanto, Skankomp och LIA) och nya ESF-projekt, nätverk inom offentlig verksamhet.</a:t>
                      </a:r>
                    </a:p>
                  </a:txBody>
                  <a:tcPr marL="23387" marR="2338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1.2.1, 2.1.2, 2.1.3, 2.2.3, 2.2.2, 2.2.4, </a:t>
                      </a:r>
                    </a:p>
                  </a:txBody>
                  <a:tcPr marL="23387" marR="2338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Årshjulet (indikator) Nätverk, ex: Personalansvariga i kommunen</a:t>
                      </a:r>
                    </a:p>
                  </a:txBody>
                  <a:tcPr marL="23387" marR="2338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7487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D3</a:t>
                      </a:r>
                    </a:p>
                  </a:txBody>
                  <a:tcPr marL="23387" marR="2338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 samordnar regionalt mellan två eller flera M i arbetet med att knyta studerande på eftergymnasial nivå till ortens företag med praktikplatser, examensarbeten, studiebesök etc. Har kontakter med högskolor och universitet och rekommenderar lämpliga företag, informerar företagens utifrån D:s perspektiv och är uppdaterade om aktuellt läge.(Stöd m m.) Stödjer informationen kring studievägar och praktikmöjligheter och strävar efter en jämnare könsbalans på arbetsmarknaden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Stöd: REKAS, företagsnätverk; SYV Online, Praktikplatsen.se, CRM-system, Position Väst</a:t>
                      </a:r>
                    </a:p>
                  </a:txBody>
                  <a:tcPr marL="23387" marR="2338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1.1.2, 1.1.3, 1.2.1, 2.2.1, 2.2.3</a:t>
                      </a:r>
                    </a:p>
                  </a:txBody>
                  <a:tcPr marL="23387" marR="2338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3387" marR="2338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8786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D4</a:t>
                      </a:r>
                      <a:endParaRPr kumimoji="0" lang="sv-SE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87" marR="2338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 samordnar regionalt mellan två eller flera M med idéer, tips och rekommendationer för samverkan med besöksnäringen i kommunen, som involveras för att underlätta korttidsboende vid t ex exjobb i ortens företag och visa på ortens fördelar för unga familjer att etablera sig 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Stöd: ESF-projekt, Besöksnäring Fyrbodal, attraktivitet, infrastruktur, Visita </a:t>
                      </a:r>
                      <a:endParaRPr kumimoji="0" lang="sv-SE" sz="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87" marR="2338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1.1.2, 1.2.1 2.1.1, </a:t>
                      </a:r>
                      <a:endParaRPr kumimoji="0" lang="sv-SE" sz="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87" marR="2338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Få fler med rätta kompetenser att flytta till Fyrbodal </a:t>
                      </a:r>
                      <a:endParaRPr kumimoji="0" lang="sv-SE" sz="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87" marR="2338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0469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ubrik 1"/>
          <p:cNvSpPr>
            <a:spLocks noGrp="1"/>
          </p:cNvSpPr>
          <p:nvPr>
            <p:ph type="title"/>
          </p:nvPr>
        </p:nvSpPr>
        <p:spPr bwMode="auto">
          <a:xfrm>
            <a:off x="2376488" y="1751411"/>
            <a:ext cx="5343525" cy="5976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sv-SE" altLang="sv-SE" sz="1800" b="1">
                <a:latin typeface="Calibri" panose="020F0502020204030204" pitchFamily="34" charset="0"/>
              </a:rPr>
              <a:t>Pilotprojekt Kompetensmäklarfunktioner i Fyrbodal</a:t>
            </a:r>
          </a:p>
        </p:txBody>
      </p:sp>
      <p:pic>
        <p:nvPicPr>
          <p:cNvPr id="2048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857251"/>
            <a:ext cx="6048375" cy="756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Bildobjekt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120" y="1613297"/>
            <a:ext cx="1045369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Rektangel 2"/>
          <p:cNvSpPr>
            <a:spLocks noChangeArrowheads="1"/>
          </p:cNvSpPr>
          <p:nvPr/>
        </p:nvSpPr>
        <p:spPr bwMode="auto">
          <a:xfrm>
            <a:off x="1925242" y="2625329"/>
            <a:ext cx="5887640" cy="2793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v-SE" sz="1350" b="1">
                <a:latin typeface="Calibri" panose="020F0502020204030204" pitchFamily="34" charset="0"/>
                <a:cs typeface="Times New Roman" panose="02020603050405020304" pitchFamily="18" charset="0"/>
              </a:rPr>
              <a:t>Lokala mäklaruppdrag</a:t>
            </a:r>
            <a:endParaRPr lang="sv-SE" sz="135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350" b="1">
                <a:latin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35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350">
                <a:latin typeface="Calibri" panose="020F0502020204030204" pitchFamily="34" charset="0"/>
                <a:cs typeface="Times New Roman" panose="02020603050405020304" pitchFamily="18" charset="0"/>
              </a:rPr>
              <a:t>I avsiktsförklaringarna till ursprungsprojektet prioriterades följande i resp kommuner:</a:t>
            </a:r>
          </a:p>
          <a:p>
            <a:r>
              <a:rPr lang="sv-SE" sz="1350">
                <a:latin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sv-SE" sz="1350" b="1">
                <a:latin typeface="Calibri" panose="020F0502020204030204" pitchFamily="34" charset="0"/>
                <a:cs typeface="Times New Roman" panose="02020603050405020304" pitchFamily="18" charset="0"/>
              </a:rPr>
              <a:t>Uddevalla</a:t>
            </a:r>
            <a:r>
              <a:rPr lang="sv-SE" sz="1350">
                <a:latin typeface="Calibri" panose="020F0502020204030204" pitchFamily="34" charset="0"/>
                <a:cs typeface="Times New Roman" panose="02020603050405020304" pitchFamily="18" charset="0"/>
              </a:rPr>
              <a:t>:	Samtliga punkter</a:t>
            </a:r>
          </a:p>
          <a:p>
            <a:r>
              <a:rPr lang="sv-SE" sz="1350" b="1">
                <a:latin typeface="Calibri" panose="020F0502020204030204" pitchFamily="34" charset="0"/>
                <a:cs typeface="Times New Roman" panose="02020603050405020304" pitchFamily="18" charset="0"/>
              </a:rPr>
              <a:t>Tanum</a:t>
            </a:r>
            <a:r>
              <a:rPr lang="sv-SE" sz="1350">
                <a:latin typeface="Calibri" panose="020F0502020204030204" pitchFamily="34" charset="0"/>
                <a:cs typeface="Times New Roman" panose="02020603050405020304" pitchFamily="18" charset="0"/>
              </a:rPr>
              <a:t>:		L1, L2, L3. </a:t>
            </a:r>
            <a:r>
              <a:rPr lang="en-US" sz="1350">
                <a:latin typeface="Calibri" panose="020F0502020204030204" pitchFamily="34" charset="0"/>
                <a:cs typeface="Times New Roman" panose="02020603050405020304" pitchFamily="18" charset="0"/>
              </a:rPr>
              <a:t>L5, L8, L9, L10, L11, L12</a:t>
            </a:r>
            <a:endParaRPr lang="sv-SE" sz="135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350" b="1">
                <a:latin typeface="Calibri" panose="020F0502020204030204" pitchFamily="34" charset="0"/>
                <a:cs typeface="Times New Roman" panose="02020603050405020304" pitchFamily="18" charset="0"/>
              </a:rPr>
              <a:t>Dals Ed</a:t>
            </a:r>
            <a:r>
              <a:rPr lang="en-US" sz="1350">
                <a:latin typeface="Calibri" panose="020F0502020204030204" pitchFamily="34" charset="0"/>
                <a:cs typeface="Times New Roman" panose="02020603050405020304" pitchFamily="18" charset="0"/>
              </a:rPr>
              <a:t>:		L1, L3, L4, L7, L9, L10</a:t>
            </a:r>
            <a:endParaRPr lang="sv-SE" sz="135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350" b="1">
                <a:latin typeface="Calibri" panose="020F0502020204030204" pitchFamily="34" charset="0"/>
                <a:cs typeface="Times New Roman" panose="02020603050405020304" pitchFamily="18" charset="0"/>
              </a:rPr>
              <a:t>Bengtsfors</a:t>
            </a:r>
            <a:r>
              <a:rPr lang="sv-SE" sz="1350">
                <a:latin typeface="Calibri" panose="020F0502020204030204" pitchFamily="34" charset="0"/>
                <a:cs typeface="Times New Roman" panose="02020603050405020304" pitchFamily="18" charset="0"/>
              </a:rPr>
              <a:t>:	Inte angivit</a:t>
            </a:r>
          </a:p>
          <a:p>
            <a:r>
              <a:rPr lang="sv-SE" sz="1350" b="1">
                <a:latin typeface="Calibri" panose="020F0502020204030204" pitchFamily="34" charset="0"/>
                <a:cs typeface="Times New Roman" panose="02020603050405020304" pitchFamily="18" charset="0"/>
              </a:rPr>
              <a:t>Vänersborg</a:t>
            </a:r>
            <a:r>
              <a:rPr lang="sv-SE" sz="1350">
                <a:latin typeface="Calibri" panose="020F0502020204030204" pitchFamily="34" charset="0"/>
                <a:cs typeface="Times New Roman" panose="02020603050405020304" pitchFamily="18" charset="0"/>
              </a:rPr>
              <a:t>/</a:t>
            </a:r>
          </a:p>
          <a:p>
            <a:r>
              <a:rPr lang="sv-SE" sz="1350" b="1">
                <a:latin typeface="Calibri" panose="020F0502020204030204" pitchFamily="34" charset="0"/>
                <a:cs typeface="Times New Roman" panose="02020603050405020304" pitchFamily="18" charset="0"/>
              </a:rPr>
              <a:t>Trollhättan</a:t>
            </a:r>
            <a:r>
              <a:rPr lang="sv-SE" sz="1350">
                <a:latin typeface="Calibri" panose="020F0502020204030204" pitchFamily="34" charset="0"/>
                <a:cs typeface="Times New Roman" panose="02020603050405020304" pitchFamily="18" charset="0"/>
              </a:rPr>
              <a:t>: 	L1, L2, L6, L8, L9, L10, L11 </a:t>
            </a:r>
            <a:br>
              <a:rPr lang="sv-SE" sz="135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sv-SE" sz="135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350">
                <a:latin typeface="Calibri" panose="020F0502020204030204" pitchFamily="34" charset="0"/>
                <a:cs typeface="Times New Roman" panose="02020603050405020304" pitchFamily="18" charset="0"/>
              </a:rPr>
              <a:t>Nedbrytning av prioriteringar i handlings- och tidsplan</a:t>
            </a:r>
          </a:p>
        </p:txBody>
      </p:sp>
    </p:spTree>
    <p:extLst>
      <p:ext uri="{BB962C8B-B14F-4D97-AF65-F5344CB8AC3E}">
        <p14:creationId xmlns:p14="http://schemas.microsoft.com/office/powerpoint/2010/main" val="349019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tshållare för text 36"/>
          <p:cNvSpPr>
            <a:spLocks noGrp="1"/>
          </p:cNvSpPr>
          <p:nvPr>
            <p:ph type="body" idx="1"/>
          </p:nvPr>
        </p:nvSpPr>
        <p:spPr bwMode="auto">
          <a:xfrm>
            <a:off x="3492105" y="1769269"/>
            <a:ext cx="2558653" cy="3000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sv-SE" altLang="sv-SE" b="1">
                <a:latin typeface="Calibri" panose="020F0502020204030204" pitchFamily="34" charset="0"/>
              </a:rPr>
              <a:t>Rapporteringsflöde</a:t>
            </a:r>
          </a:p>
        </p:txBody>
      </p:sp>
      <p:pic>
        <p:nvPicPr>
          <p:cNvPr id="22531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857251"/>
            <a:ext cx="6048375" cy="756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Bildobjekt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120" y="1613297"/>
            <a:ext cx="1045369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533" name="Grupp 6"/>
          <p:cNvGrpSpPr>
            <a:grpSpLocks/>
          </p:cNvGrpSpPr>
          <p:nvPr/>
        </p:nvGrpSpPr>
        <p:grpSpPr bwMode="auto">
          <a:xfrm>
            <a:off x="3059906" y="2132410"/>
            <a:ext cx="3033713" cy="3781425"/>
            <a:chOff x="0" y="0"/>
            <a:chExt cx="4045715" cy="5041102"/>
          </a:xfrm>
        </p:grpSpPr>
        <p:sp>
          <p:nvSpPr>
            <p:cNvPr id="22542" name="Frihandsfigur 7"/>
            <p:cNvSpPr>
              <a:spLocks/>
            </p:cNvSpPr>
            <p:nvPr/>
          </p:nvSpPr>
          <p:spPr bwMode="auto">
            <a:xfrm>
              <a:off x="2209800" y="38100"/>
              <a:ext cx="1796400" cy="1080000"/>
            </a:xfrm>
            <a:custGeom>
              <a:avLst/>
              <a:gdLst>
                <a:gd name="T0" fmla="*/ 0 w 1797843"/>
                <a:gd name="T1" fmla="*/ 0 h 1078706"/>
                <a:gd name="T2" fmla="*/ 1794958 w 1797843"/>
                <a:gd name="T3" fmla="*/ 0 h 1078706"/>
                <a:gd name="T4" fmla="*/ 1794958 w 1797843"/>
                <a:gd name="T5" fmla="*/ 1081296 h 1078706"/>
                <a:gd name="T6" fmla="*/ 0 w 1797843"/>
                <a:gd name="T7" fmla="*/ 1081296 h 1078706"/>
                <a:gd name="T8" fmla="*/ 0 w 1797843"/>
                <a:gd name="T9" fmla="*/ 0 h 10787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97843"/>
                <a:gd name="T16" fmla="*/ 0 h 1078706"/>
                <a:gd name="T17" fmla="*/ 1797843 w 1797843"/>
                <a:gd name="T18" fmla="*/ 1078706 h 10787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97843" h="1078706">
                  <a:moveTo>
                    <a:pt x="0" y="0"/>
                  </a:moveTo>
                  <a:lnTo>
                    <a:pt x="1797843" y="0"/>
                  </a:lnTo>
                  <a:lnTo>
                    <a:pt x="1797843" y="1078706"/>
                  </a:lnTo>
                  <a:lnTo>
                    <a:pt x="0" y="107870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2C5981"/>
                </a:gs>
                <a:gs pos="50000">
                  <a:srgbClr val="4382BA"/>
                </a:gs>
                <a:gs pos="100000">
                  <a:srgbClr val="529BDE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44450" cmpd="tri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010" tIns="80010" rIns="80010" bIns="8001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Aft>
                  <a:spcPts val="469"/>
                </a:spcAft>
              </a:pPr>
              <a:r>
                <a:rPr lang="sv-SE" altLang="sv-SE" sz="1125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Lokal mäklarfunktion</a:t>
              </a:r>
              <a:br>
                <a:rPr lang="sv-SE" altLang="sv-SE" sz="1125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sv-SE" altLang="sv-SE" sz="1125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Intermediär</a:t>
              </a:r>
              <a:endParaRPr lang="sv-SE" altLang="sv-SE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43" name="Frihandsfigur 8"/>
            <p:cNvSpPr>
              <a:spLocks/>
            </p:cNvSpPr>
            <p:nvPr/>
          </p:nvSpPr>
          <p:spPr bwMode="auto">
            <a:xfrm>
              <a:off x="0" y="0"/>
              <a:ext cx="1797815" cy="1078702"/>
            </a:xfrm>
            <a:custGeom>
              <a:avLst/>
              <a:gdLst>
                <a:gd name="T0" fmla="*/ 0 w 1797843"/>
                <a:gd name="T1" fmla="*/ 0 h 1078706"/>
                <a:gd name="T2" fmla="*/ 1797787 w 1797843"/>
                <a:gd name="T3" fmla="*/ 0 h 1078706"/>
                <a:gd name="T4" fmla="*/ 1797787 w 1797843"/>
                <a:gd name="T5" fmla="*/ 1078698 h 1078706"/>
                <a:gd name="T6" fmla="*/ 0 w 1797843"/>
                <a:gd name="T7" fmla="*/ 1078698 h 1078706"/>
                <a:gd name="T8" fmla="*/ 0 w 1797843"/>
                <a:gd name="T9" fmla="*/ 0 h 10787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97843"/>
                <a:gd name="T16" fmla="*/ 0 h 1078706"/>
                <a:gd name="T17" fmla="*/ 1797843 w 1797843"/>
                <a:gd name="T18" fmla="*/ 1078706 h 10787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97843" h="1078706">
                  <a:moveTo>
                    <a:pt x="0" y="0"/>
                  </a:moveTo>
                  <a:lnTo>
                    <a:pt x="1797843" y="0"/>
                  </a:lnTo>
                  <a:lnTo>
                    <a:pt x="1797843" y="1078706"/>
                  </a:lnTo>
                  <a:lnTo>
                    <a:pt x="0" y="107870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2C5981"/>
                </a:gs>
                <a:gs pos="50000">
                  <a:srgbClr val="4382BA"/>
                </a:gs>
                <a:gs pos="100000">
                  <a:srgbClr val="529BDE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010" tIns="80010" rIns="80010" bIns="8001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Aft>
                  <a:spcPts val="469"/>
                </a:spcAft>
              </a:pPr>
              <a:r>
                <a:rPr lang="sv-SE" altLang="sv-SE" sz="1125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Lokal styrgrupp</a:t>
              </a:r>
              <a:endParaRPr lang="sv-SE" altLang="sv-SE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44" name="Frihandsfigur 9"/>
            <p:cNvSpPr>
              <a:spLocks/>
            </p:cNvSpPr>
            <p:nvPr/>
          </p:nvSpPr>
          <p:spPr bwMode="auto">
            <a:xfrm>
              <a:off x="2190750" y="1419225"/>
              <a:ext cx="1797815" cy="1078702"/>
            </a:xfrm>
            <a:custGeom>
              <a:avLst/>
              <a:gdLst>
                <a:gd name="T0" fmla="*/ 0 w 1797843"/>
                <a:gd name="T1" fmla="*/ 0 h 1078706"/>
                <a:gd name="T2" fmla="*/ 1797787 w 1797843"/>
                <a:gd name="T3" fmla="*/ 0 h 1078706"/>
                <a:gd name="T4" fmla="*/ 1797787 w 1797843"/>
                <a:gd name="T5" fmla="*/ 1078698 h 1078706"/>
                <a:gd name="T6" fmla="*/ 0 w 1797843"/>
                <a:gd name="T7" fmla="*/ 1078698 h 1078706"/>
                <a:gd name="T8" fmla="*/ 0 w 1797843"/>
                <a:gd name="T9" fmla="*/ 0 h 10787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97843"/>
                <a:gd name="T16" fmla="*/ 0 h 1078706"/>
                <a:gd name="T17" fmla="*/ 1797843 w 1797843"/>
                <a:gd name="T18" fmla="*/ 1078706 h 10787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97843" h="1078706">
                  <a:moveTo>
                    <a:pt x="0" y="0"/>
                  </a:moveTo>
                  <a:lnTo>
                    <a:pt x="1797843" y="0"/>
                  </a:lnTo>
                  <a:lnTo>
                    <a:pt x="1797843" y="1078706"/>
                  </a:lnTo>
                  <a:lnTo>
                    <a:pt x="0" y="107870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3D6821"/>
                </a:gs>
                <a:gs pos="50000">
                  <a:srgbClr val="5C9734"/>
                </a:gs>
                <a:gs pos="100000">
                  <a:srgbClr val="6FB53F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010" tIns="80010" rIns="80010" bIns="8001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Aft>
                  <a:spcPts val="469"/>
                </a:spcAft>
              </a:pPr>
              <a:r>
                <a:rPr lang="sv-SE" altLang="sv-SE" sz="1125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/>
              </a:r>
              <a:br>
                <a:rPr lang="sv-SE" altLang="sv-SE" sz="1125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sv-SE" altLang="sv-SE" sz="1125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Projektledare</a:t>
              </a:r>
              <a:endParaRPr lang="sv-SE" altLang="sv-SE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Aft>
                  <a:spcPts val="469"/>
                </a:spcAft>
              </a:pPr>
              <a:r>
                <a:rPr lang="sv-SE" altLang="sv-SE" sz="90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2545" name="Frihandsfigur 10"/>
            <p:cNvSpPr>
              <a:spLocks/>
            </p:cNvSpPr>
            <p:nvPr/>
          </p:nvSpPr>
          <p:spPr bwMode="auto">
            <a:xfrm>
              <a:off x="57150" y="3962400"/>
              <a:ext cx="1797815" cy="1078702"/>
            </a:xfrm>
            <a:custGeom>
              <a:avLst/>
              <a:gdLst>
                <a:gd name="T0" fmla="*/ 0 w 1797843"/>
                <a:gd name="T1" fmla="*/ 0 h 1078706"/>
                <a:gd name="T2" fmla="*/ 1797787 w 1797843"/>
                <a:gd name="T3" fmla="*/ 0 h 1078706"/>
                <a:gd name="T4" fmla="*/ 1797787 w 1797843"/>
                <a:gd name="T5" fmla="*/ 1078698 h 1078706"/>
                <a:gd name="T6" fmla="*/ 0 w 1797843"/>
                <a:gd name="T7" fmla="*/ 1078698 h 1078706"/>
                <a:gd name="T8" fmla="*/ 0 w 1797843"/>
                <a:gd name="T9" fmla="*/ 0 h 10787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97843"/>
                <a:gd name="T16" fmla="*/ 0 h 1078706"/>
                <a:gd name="T17" fmla="*/ 1797843 w 1797843"/>
                <a:gd name="T18" fmla="*/ 1078706 h 10787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97843" h="1078706">
                  <a:moveTo>
                    <a:pt x="0" y="0"/>
                  </a:moveTo>
                  <a:lnTo>
                    <a:pt x="1797843" y="0"/>
                  </a:lnTo>
                  <a:lnTo>
                    <a:pt x="1797843" y="1078706"/>
                  </a:lnTo>
                  <a:lnTo>
                    <a:pt x="0" y="107870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934510"/>
                </a:gs>
                <a:gs pos="50000">
                  <a:srgbClr val="D3661C"/>
                </a:gs>
                <a:gs pos="100000">
                  <a:srgbClr val="FB7A23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010" tIns="80010" rIns="80010" bIns="8001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Aft>
                  <a:spcPts val="469"/>
                </a:spcAft>
              </a:pPr>
              <a:r>
                <a:rPr lang="sv-SE" altLang="sv-SE" sz="1125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Regional styrgrupp VGR</a:t>
              </a:r>
              <a:endParaRPr lang="sv-SE" altLang="sv-SE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46" name="Frihandsfigur 11"/>
            <p:cNvSpPr>
              <a:spLocks/>
            </p:cNvSpPr>
            <p:nvPr/>
          </p:nvSpPr>
          <p:spPr bwMode="auto">
            <a:xfrm>
              <a:off x="2247900" y="3952875"/>
              <a:ext cx="1797815" cy="1078702"/>
            </a:xfrm>
            <a:custGeom>
              <a:avLst/>
              <a:gdLst>
                <a:gd name="T0" fmla="*/ 0 w 1797843"/>
                <a:gd name="T1" fmla="*/ 0 h 1078706"/>
                <a:gd name="T2" fmla="*/ 1797787 w 1797843"/>
                <a:gd name="T3" fmla="*/ 0 h 1078706"/>
                <a:gd name="T4" fmla="*/ 1797787 w 1797843"/>
                <a:gd name="T5" fmla="*/ 1078698 h 1078706"/>
                <a:gd name="T6" fmla="*/ 0 w 1797843"/>
                <a:gd name="T7" fmla="*/ 1078698 h 1078706"/>
                <a:gd name="T8" fmla="*/ 0 w 1797843"/>
                <a:gd name="T9" fmla="*/ 0 h 10787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97843"/>
                <a:gd name="T16" fmla="*/ 0 h 1078706"/>
                <a:gd name="T17" fmla="*/ 1797843 w 1797843"/>
                <a:gd name="T18" fmla="*/ 1078706 h 10787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97843" h="1078706">
                  <a:moveTo>
                    <a:pt x="0" y="0"/>
                  </a:moveTo>
                  <a:lnTo>
                    <a:pt x="1797843" y="0"/>
                  </a:lnTo>
                  <a:lnTo>
                    <a:pt x="1797843" y="1078706"/>
                  </a:lnTo>
                  <a:lnTo>
                    <a:pt x="0" y="107870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934510"/>
                </a:gs>
                <a:gs pos="50000">
                  <a:srgbClr val="D3661C"/>
                </a:gs>
                <a:gs pos="100000">
                  <a:srgbClr val="FB7A23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010" tIns="80010" rIns="80010" bIns="8001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Aft>
                  <a:spcPts val="469"/>
                </a:spcAft>
              </a:pPr>
              <a:r>
                <a:rPr lang="sv-SE" altLang="sv-SE" sz="1125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Regional arbetsgrupp </a:t>
              </a:r>
              <a:r>
                <a:rPr lang="sv-SE" altLang="sv-SE" sz="1050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Kommunalförbunden</a:t>
              </a:r>
              <a:br>
                <a:rPr lang="sv-SE" altLang="sv-SE" sz="1050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sv-SE" altLang="sv-SE" sz="1050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VGR</a:t>
              </a:r>
              <a:endParaRPr lang="sv-SE" altLang="sv-SE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Frihandsfigur 12"/>
            <p:cNvSpPr>
              <a:spLocks/>
            </p:cNvSpPr>
            <p:nvPr/>
          </p:nvSpPr>
          <p:spPr>
            <a:xfrm>
              <a:off x="0" y="1381125"/>
              <a:ext cx="1797685" cy="1078865"/>
            </a:xfrm>
            <a:custGeom>
              <a:avLst/>
              <a:gdLst>
                <a:gd name="connsiteX0" fmla="*/ 0 w 1797843"/>
                <a:gd name="connsiteY0" fmla="*/ 0 h 1078706"/>
                <a:gd name="connsiteX1" fmla="*/ 1797843 w 1797843"/>
                <a:gd name="connsiteY1" fmla="*/ 0 h 1078706"/>
                <a:gd name="connsiteX2" fmla="*/ 1797843 w 1797843"/>
                <a:gd name="connsiteY2" fmla="*/ 1078706 h 1078706"/>
                <a:gd name="connsiteX3" fmla="*/ 0 w 1797843"/>
                <a:gd name="connsiteY3" fmla="*/ 1078706 h 1078706"/>
                <a:gd name="connsiteX4" fmla="*/ 0 w 1797843"/>
                <a:gd name="connsiteY4" fmla="*/ 0 h 1078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7843" h="1078706">
                  <a:moveTo>
                    <a:pt x="0" y="0"/>
                  </a:moveTo>
                  <a:lnTo>
                    <a:pt x="1797843" y="0"/>
                  </a:lnTo>
                  <a:lnTo>
                    <a:pt x="1797843" y="1078706"/>
                  </a:lnTo>
                  <a:lnTo>
                    <a:pt x="0" y="1078706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80010" tIns="80010" rIns="80010" bIns="80010" spcCol="1270" anchor="ctr"/>
            <a:lstStyle/>
            <a:p>
              <a:pPr algn="ctr">
                <a:lnSpc>
                  <a:spcPct val="90000"/>
                </a:lnSpc>
                <a:spcAft>
                  <a:spcPts val="472"/>
                </a:spcAft>
                <a:defRPr/>
              </a:pPr>
              <a:r>
                <a:rPr lang="sv-SE" sz="1125">
                  <a:solidFill>
                    <a:srgbClr val="FFFFFF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 </a:t>
              </a:r>
              <a:endParaRPr lang="sv-SE" sz="90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Aft>
                  <a:spcPts val="472"/>
                </a:spcAft>
                <a:defRPr/>
              </a:pPr>
              <a:r>
                <a:rPr lang="sv-SE" sz="1125">
                  <a:solidFill>
                    <a:srgbClr val="FFFFFF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Delregional styrgrupp</a:t>
              </a:r>
              <a:endParaRPr lang="sv-SE" sz="90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2534" name="Oval 75"/>
          <p:cNvSpPr>
            <a:spLocks noChangeArrowheads="1"/>
          </p:cNvSpPr>
          <p:nvPr/>
        </p:nvSpPr>
        <p:spPr bwMode="auto">
          <a:xfrm>
            <a:off x="1547813" y="4006453"/>
            <a:ext cx="1343025" cy="823913"/>
          </a:xfrm>
          <a:prstGeom prst="ellipse">
            <a:avLst/>
          </a:prstGeom>
          <a:solidFill>
            <a:srgbClr val="CC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v-SE" altLang="sv-SE" sz="600">
                <a:latin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altLang="sv-SE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altLang="sv-SE" sz="1500">
                <a:solidFill>
                  <a:srgbClr val="FFFF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Branscher</a:t>
            </a:r>
            <a:endParaRPr lang="sv-SE" altLang="sv-SE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altLang="sv-SE" sz="750">
                <a:solidFill>
                  <a:srgbClr val="FFFF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(ingår ej i projektet)</a:t>
            </a:r>
            <a:endParaRPr lang="sv-SE" altLang="sv-SE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900"/>
              </a:spcAft>
            </a:pPr>
            <a:r>
              <a:rPr lang="sv-SE" altLang="sv-SE" sz="600">
                <a:latin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altLang="sv-SE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535" name="AutoShape 78"/>
          <p:cNvCxnSpPr>
            <a:cxnSpLocks noChangeShapeType="1"/>
          </p:cNvCxnSpPr>
          <p:nvPr/>
        </p:nvCxnSpPr>
        <p:spPr bwMode="auto">
          <a:xfrm flipV="1">
            <a:off x="2867026" y="4067175"/>
            <a:ext cx="821531" cy="215504"/>
          </a:xfrm>
          <a:prstGeom prst="straightConnector1">
            <a:avLst/>
          </a:prstGeom>
          <a:noFill/>
          <a:ln w="9525">
            <a:solidFill>
              <a:srgbClr val="CCCC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6" name="AutoShape 77"/>
          <p:cNvCxnSpPr>
            <a:cxnSpLocks noChangeShapeType="1"/>
          </p:cNvCxnSpPr>
          <p:nvPr/>
        </p:nvCxnSpPr>
        <p:spPr bwMode="auto">
          <a:xfrm>
            <a:off x="2867025" y="4672014"/>
            <a:ext cx="733425" cy="302419"/>
          </a:xfrm>
          <a:prstGeom prst="straightConnector1">
            <a:avLst/>
          </a:prstGeom>
          <a:noFill/>
          <a:ln w="9525">
            <a:solidFill>
              <a:srgbClr val="CCCC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Vänster-höger 31"/>
          <p:cNvSpPr>
            <a:spLocks/>
          </p:cNvSpPr>
          <p:nvPr/>
        </p:nvSpPr>
        <p:spPr>
          <a:xfrm>
            <a:off x="4420792" y="2488406"/>
            <a:ext cx="302419" cy="157163"/>
          </a:xfrm>
          <a:prstGeom prst="leftRightArrow">
            <a:avLst/>
          </a:prstGeom>
          <a:gradFill>
            <a:gsLst>
              <a:gs pos="0">
                <a:srgbClr val="2C5981"/>
              </a:gs>
              <a:gs pos="50000">
                <a:srgbClr val="4382BA"/>
              </a:gs>
              <a:gs pos="100000">
                <a:srgbClr val="529BDE"/>
              </a:gs>
            </a:gsLst>
            <a:path path="rect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sv-SE" sz="1350"/>
          </a:p>
        </p:txBody>
      </p:sp>
      <p:sp>
        <p:nvSpPr>
          <p:cNvPr id="22538" name="Vänster-höger 32"/>
          <p:cNvSpPr>
            <a:spLocks/>
          </p:cNvSpPr>
          <p:nvPr/>
        </p:nvSpPr>
        <p:spPr bwMode="auto">
          <a:xfrm>
            <a:off x="4400551" y="3442099"/>
            <a:ext cx="316706" cy="164306"/>
          </a:xfrm>
          <a:prstGeom prst="leftRightArrow">
            <a:avLst>
              <a:gd name="adj1" fmla="val 50000"/>
              <a:gd name="adj2" fmla="val 50071"/>
            </a:avLst>
          </a:prstGeom>
          <a:gradFill rotWithShape="1">
            <a:gsLst>
              <a:gs pos="0">
                <a:srgbClr val="3D6821"/>
              </a:gs>
              <a:gs pos="50000">
                <a:srgbClr val="5C9734"/>
              </a:gs>
              <a:gs pos="100000">
                <a:srgbClr val="6FB53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10" tIns="80010" rIns="80010" bIns="8001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Aft>
                <a:spcPts val="469"/>
              </a:spcAft>
            </a:pPr>
            <a:endParaRPr lang="sv-SE" altLang="sv-SE" sz="1125">
              <a:solidFill>
                <a:srgbClr val="FFFFFF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Upp-Ned 33"/>
          <p:cNvSpPr>
            <a:spLocks/>
          </p:cNvSpPr>
          <p:nvPr/>
        </p:nvSpPr>
        <p:spPr>
          <a:xfrm>
            <a:off x="5241131" y="4098133"/>
            <a:ext cx="300038" cy="907256"/>
          </a:xfrm>
          <a:prstGeom prst="upDownArrow">
            <a:avLst/>
          </a:prstGeom>
          <a:solidFill>
            <a:srgbClr val="92D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sv-SE" sz="1350"/>
          </a:p>
        </p:txBody>
      </p:sp>
      <p:sp>
        <p:nvSpPr>
          <p:cNvPr id="35" name="Upp-Ned 34"/>
          <p:cNvSpPr>
            <a:spLocks/>
          </p:cNvSpPr>
          <p:nvPr/>
        </p:nvSpPr>
        <p:spPr>
          <a:xfrm>
            <a:off x="5306617" y="2949179"/>
            <a:ext cx="140494" cy="25717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sv-SE" sz="1350"/>
          </a:p>
        </p:txBody>
      </p:sp>
      <p:sp>
        <p:nvSpPr>
          <p:cNvPr id="36" name="Vänster-höger 35"/>
          <p:cNvSpPr>
            <a:spLocks/>
          </p:cNvSpPr>
          <p:nvPr/>
        </p:nvSpPr>
        <p:spPr>
          <a:xfrm>
            <a:off x="4439842" y="5419726"/>
            <a:ext cx="316706" cy="164306"/>
          </a:xfrm>
          <a:prstGeom prst="leftRightArrow">
            <a:avLst/>
          </a:prstGeom>
          <a:gradFill>
            <a:gsLst>
              <a:gs pos="0">
                <a:srgbClr val="934510"/>
              </a:gs>
              <a:gs pos="50000">
                <a:srgbClr val="D3661C"/>
              </a:gs>
              <a:gs pos="100000">
                <a:srgbClr val="FB7A23"/>
              </a:gs>
            </a:gsLst>
            <a:path path="rect">
              <a:fillToRect l="50000" t="50000" r="50000" b="50000"/>
            </a:path>
          </a:gradFill>
          <a:ln>
            <a:solidFill>
              <a:srgbClr val="CCF4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sv-SE" sz="1350"/>
          </a:p>
        </p:txBody>
      </p:sp>
    </p:spTree>
    <p:extLst>
      <p:ext uri="{BB962C8B-B14F-4D97-AF65-F5344CB8AC3E}">
        <p14:creationId xmlns:p14="http://schemas.microsoft.com/office/powerpoint/2010/main" val="32054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75897" y="1033858"/>
            <a:ext cx="4252748" cy="4692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sv-SE" sz="15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Boråsregionen</a:t>
            </a:r>
            <a:r>
              <a:rPr lang="sv-SE" sz="15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/Sjuhärads kommunalförbund har sedan regeringsbeslutet varit aktiv i kompetensplattformsarbetet i samråd med regionutvecklingssekretariatet och övriga tre kommunalförbund i Västra Götaland. </a:t>
            </a:r>
            <a:endParaRPr lang="sv-SE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sv-SE" sz="15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Boråsregionen processar liksom övriga delregioner valda delar i VG2020 som påverkar arbetskraftsutbudet och möjligheten för människor att försörja sig eller få tillgång till kompetens och är av yttersta vikt för ökad tillväxt.</a:t>
            </a:r>
            <a:endParaRPr lang="sv-SE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sv-SE" sz="15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Kompetensplattform Boråsregionen</a:t>
            </a:r>
            <a:r>
              <a:rPr lang="sv-SE" sz="15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ska engagera representativa chefstjänstemän ur alla primärt berörda nätverk, såsom näringslivet, </a:t>
            </a:r>
            <a:r>
              <a:rPr lang="sv-SE" sz="15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näringslivsansvariga, personalchefer, arbetsmarknadsenheter och utbildningsförvaltningar, men även AF, Högskolan och Försäkringskassan</a:t>
            </a:r>
            <a:r>
              <a:rPr lang="sv-SE" sz="15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v-SE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4871546" y="1033858"/>
            <a:ext cx="3937437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5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På tre år </a:t>
            </a:r>
            <a:r>
              <a:rPr lang="sv-SE" sz="15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(2014-2016)</a:t>
            </a:r>
            <a:r>
              <a:rPr lang="sv-SE" sz="15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ska Boråsregionen skapa en hållbar delregional organisation</a:t>
            </a:r>
            <a:r>
              <a:rPr lang="sv-SE" sz="15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som ska säkra kompetensförsörjningen och underlätta för både kommunala, statliga och privata verksamheter att finna varandra i detta arbete genom nätverk/branschråd, kompetensråd och andra beslutande konstellationer.</a:t>
            </a:r>
          </a:p>
          <a:p>
            <a:endParaRPr lang="sv-SE" sz="15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5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 aktörer ska vara ansvarsbärare för att Boråsregionen ska lyckas med sin kompetensförsörjning - att skapa fler jobb och att sörja för att jobben kan erbjudas till människor i Boråsregionen - personer med rätt kompetens.</a:t>
            </a:r>
            <a:endParaRPr lang="sv-SE" sz="1500" dirty="0"/>
          </a:p>
        </p:txBody>
      </p:sp>
    </p:spTree>
    <p:extLst>
      <p:ext uri="{BB962C8B-B14F-4D97-AF65-F5344CB8AC3E}">
        <p14:creationId xmlns:p14="http://schemas.microsoft.com/office/powerpoint/2010/main" val="119003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1535449" y="2004330"/>
          <a:ext cx="5467633" cy="3787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ubrik 1"/>
          <p:cNvSpPr txBox="1">
            <a:spLocks/>
          </p:cNvSpPr>
          <p:nvPr/>
        </p:nvSpPr>
        <p:spPr>
          <a:xfrm>
            <a:off x="457200" y="1063229"/>
            <a:ext cx="7077808" cy="624709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sv-SE" sz="3300" dirty="0"/>
              <a:t>MÅLET ÄR</a:t>
            </a:r>
          </a:p>
        </p:txBody>
      </p:sp>
      <p:sp>
        <p:nvSpPr>
          <p:cNvPr id="5" name="Platshållare för text 3"/>
          <p:cNvSpPr txBox="1">
            <a:spLocks/>
          </p:cNvSpPr>
          <p:nvPr/>
        </p:nvSpPr>
        <p:spPr bwMode="auto">
          <a:xfrm>
            <a:off x="457200" y="1687938"/>
            <a:ext cx="8495681" cy="4105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sv-SE" sz="2400" dirty="0"/>
              <a:t>En förbättrad kompetensförsörjningsstruktur i Boråsregionen</a:t>
            </a:r>
          </a:p>
          <a:p>
            <a:pPr marL="621000" lvl="1" indent="-385763">
              <a:lnSpc>
                <a:spcPts val="1500"/>
              </a:lnSpc>
              <a:buFont typeface="+mj-lt"/>
              <a:buAutoNum type="arabicPeriod"/>
              <a:defRPr/>
            </a:pPr>
            <a:r>
              <a:rPr lang="sv-SE" sz="1800" dirty="0"/>
              <a:t>Kompetensplattformens arbete har skapat bestående strukturer &amp; processer</a:t>
            </a:r>
          </a:p>
          <a:p>
            <a:pPr marL="621000" lvl="1" indent="-385763">
              <a:lnSpc>
                <a:spcPts val="1500"/>
              </a:lnSpc>
              <a:buFont typeface="+mj-lt"/>
              <a:buAutoNum type="arabicPeriod"/>
              <a:defRPr/>
            </a:pPr>
            <a:r>
              <a:rPr lang="sv-SE" sz="1800" dirty="0"/>
              <a:t>Branschernas kompetensbehov kan uttryckas begripligt</a:t>
            </a:r>
          </a:p>
          <a:p>
            <a:pPr marL="621000" lvl="1" indent="-385763">
              <a:lnSpc>
                <a:spcPts val="1500"/>
              </a:lnSpc>
              <a:buFont typeface="+mj-lt"/>
              <a:buAutoNum type="arabicPeriod"/>
              <a:defRPr/>
            </a:pPr>
            <a:r>
              <a:rPr lang="sv-SE" sz="1800" dirty="0"/>
              <a:t>Utbildningar kan skapas i linje med behoven</a:t>
            </a:r>
          </a:p>
          <a:p>
            <a:pPr marL="621000" lvl="1" indent="-385763">
              <a:lnSpc>
                <a:spcPts val="1500"/>
              </a:lnSpc>
              <a:buFont typeface="+mj-lt"/>
              <a:buAutoNum type="arabicPeriod"/>
              <a:defRPr/>
            </a:pPr>
            <a:r>
              <a:rPr lang="sv-SE" sz="1800" dirty="0"/>
              <a:t>Fler får jobb, och företagen rätt kompetens, snabbare</a:t>
            </a:r>
          </a:p>
          <a:p>
            <a:pPr marL="685800" lvl="1" indent="-385763">
              <a:buFont typeface="+mj-lt"/>
              <a:buAutoNum type="arabicPeriod"/>
              <a:defRPr/>
            </a:pPr>
            <a:endParaRPr lang="sv-SE" sz="1500" dirty="0"/>
          </a:p>
          <a:p>
            <a:pPr marL="685800" lvl="1" indent="-385763">
              <a:buFont typeface="+mj-lt"/>
              <a:buAutoNum type="arabicPeriod"/>
              <a:defRPr/>
            </a:pPr>
            <a:endParaRPr lang="sv-SE" sz="1500" dirty="0"/>
          </a:p>
          <a:p>
            <a:pPr marL="685800" lvl="1" indent="-385763">
              <a:buFont typeface="+mj-lt"/>
              <a:buAutoNum type="arabicPeriod"/>
              <a:defRPr/>
            </a:pPr>
            <a:endParaRPr lang="sv-SE" sz="1500" dirty="0"/>
          </a:p>
          <a:p>
            <a:pPr marL="685800" lvl="1" indent="-385763">
              <a:buFont typeface="+mj-lt"/>
              <a:buAutoNum type="arabicPeriod"/>
              <a:defRPr/>
            </a:pPr>
            <a:endParaRPr lang="sv-SE" sz="1500" dirty="0"/>
          </a:p>
          <a:p>
            <a:pPr marL="685800" lvl="1" indent="-385763">
              <a:buFont typeface="+mj-lt"/>
              <a:buAutoNum type="arabicPeriod"/>
              <a:defRPr/>
            </a:pPr>
            <a:endParaRPr lang="sv-SE" sz="1500" dirty="0"/>
          </a:p>
          <a:p>
            <a:pPr marL="685800" lvl="1" indent="-385763">
              <a:buFont typeface="+mj-lt"/>
              <a:buAutoNum type="arabicPeriod"/>
              <a:defRPr/>
            </a:pPr>
            <a:endParaRPr lang="sv-SE" sz="1500" dirty="0"/>
          </a:p>
          <a:p>
            <a:pPr marL="685800" lvl="1" indent="-385763">
              <a:buFont typeface="+mj-lt"/>
              <a:buAutoNum type="arabicPeriod"/>
              <a:defRPr/>
            </a:pPr>
            <a:endParaRPr lang="sv-SE" sz="1500" dirty="0"/>
          </a:p>
          <a:p>
            <a:pPr marL="685800" lvl="1" indent="-385763">
              <a:buFont typeface="+mj-lt"/>
              <a:buAutoNum type="arabicPeriod"/>
              <a:defRPr/>
            </a:pPr>
            <a:r>
              <a:rPr lang="sv-SE" sz="1800" b="1" dirty="0">
                <a:solidFill>
                  <a:srgbClr val="FF0000"/>
                </a:solidFill>
              </a:rPr>
              <a:t>Kommunerna ska bereda sig på att utgöra kärnan i en ansvarsbärande struktur</a:t>
            </a:r>
          </a:p>
        </p:txBody>
      </p:sp>
      <p:pic>
        <p:nvPicPr>
          <p:cNvPr id="7" name="Bildobjekt 1" descr="Borasreg_sjuh_RGB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559" y="5847012"/>
            <a:ext cx="2885485" cy="571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40821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6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3000" tmFilter="0, 0; .2, .5; .8, .5; 1, 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1500" autoRev="1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med rundade hörn 2"/>
          <p:cNvSpPr/>
          <p:nvPr/>
        </p:nvSpPr>
        <p:spPr>
          <a:xfrm>
            <a:off x="4327722" y="2854643"/>
            <a:ext cx="1650160" cy="2437697"/>
          </a:xfrm>
          <a:prstGeom prst="roundRect">
            <a:avLst/>
          </a:prstGeom>
          <a:gradFill flip="none" rotWithShape="1">
            <a:gsLst>
              <a:gs pos="63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9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2" name="Rektangel med rundade hörn 1"/>
          <p:cNvSpPr/>
          <p:nvPr/>
        </p:nvSpPr>
        <p:spPr>
          <a:xfrm>
            <a:off x="179512" y="2854643"/>
            <a:ext cx="4057573" cy="2446052"/>
          </a:xfrm>
          <a:prstGeom prst="roundRect">
            <a:avLst/>
          </a:prstGeom>
          <a:gradFill>
            <a:gsLst>
              <a:gs pos="15000">
                <a:schemeClr val="accent6"/>
              </a:gs>
              <a:gs pos="100000">
                <a:schemeClr val="accent1">
                  <a:lumMod val="45000"/>
                  <a:lumOff val="55000"/>
                </a:schemeClr>
              </a:gs>
              <a:gs pos="9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5" name="Ellips 4"/>
          <p:cNvSpPr/>
          <p:nvPr/>
        </p:nvSpPr>
        <p:spPr>
          <a:xfrm>
            <a:off x="179512" y="3006452"/>
            <a:ext cx="648072" cy="21602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6" name="Ellips 5"/>
          <p:cNvSpPr/>
          <p:nvPr/>
        </p:nvSpPr>
        <p:spPr>
          <a:xfrm>
            <a:off x="899593" y="3006452"/>
            <a:ext cx="720080" cy="21602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7" name="Ellips 6"/>
          <p:cNvSpPr/>
          <p:nvPr/>
        </p:nvSpPr>
        <p:spPr>
          <a:xfrm>
            <a:off x="2627785" y="2998887"/>
            <a:ext cx="720080" cy="2198363"/>
          </a:xfrm>
          <a:prstGeom prst="ellips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8" name="Ellips 7"/>
          <p:cNvSpPr/>
          <p:nvPr/>
        </p:nvSpPr>
        <p:spPr>
          <a:xfrm>
            <a:off x="1683852" y="2998886"/>
            <a:ext cx="720080" cy="21602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9" name="Ellips 8"/>
          <p:cNvSpPr/>
          <p:nvPr/>
        </p:nvSpPr>
        <p:spPr>
          <a:xfrm>
            <a:off x="3511561" y="2998887"/>
            <a:ext cx="720080" cy="2252369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10" name="Ellips 9"/>
          <p:cNvSpPr/>
          <p:nvPr/>
        </p:nvSpPr>
        <p:spPr>
          <a:xfrm>
            <a:off x="4341315" y="3006452"/>
            <a:ext cx="720080" cy="224480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11" name="Ellips 10"/>
          <p:cNvSpPr/>
          <p:nvPr/>
        </p:nvSpPr>
        <p:spPr>
          <a:xfrm>
            <a:off x="5220073" y="2998887"/>
            <a:ext cx="720080" cy="2198363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12" name="Ellips 11"/>
          <p:cNvSpPr/>
          <p:nvPr/>
        </p:nvSpPr>
        <p:spPr>
          <a:xfrm>
            <a:off x="6012160" y="3001278"/>
            <a:ext cx="720080" cy="21959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13" name="Ellips 12"/>
          <p:cNvSpPr/>
          <p:nvPr/>
        </p:nvSpPr>
        <p:spPr>
          <a:xfrm>
            <a:off x="6888226" y="3001278"/>
            <a:ext cx="720080" cy="21959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16" name="textruta 15"/>
          <p:cNvSpPr txBox="1"/>
          <p:nvPr/>
        </p:nvSpPr>
        <p:spPr>
          <a:xfrm>
            <a:off x="2805301" y="962752"/>
            <a:ext cx="3101348" cy="71558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1350" dirty="0">
                <a:solidFill>
                  <a:srgbClr val="FF0000"/>
                </a:solidFill>
              </a:rPr>
              <a:t>DET KRÄVS BESLUT och ENGAGEMANG</a:t>
            </a:r>
          </a:p>
          <a:p>
            <a:pPr algn="ctr"/>
            <a:r>
              <a:rPr lang="sv-SE" sz="1350" dirty="0">
                <a:solidFill>
                  <a:srgbClr val="FF0000"/>
                </a:solidFill>
              </a:rPr>
              <a:t>FÖR SÄKRARE KOMPETENSFÖRSÖRJNING!</a:t>
            </a:r>
          </a:p>
        </p:txBody>
      </p:sp>
      <p:sp>
        <p:nvSpPr>
          <p:cNvPr id="20" name="textruta 19"/>
          <p:cNvSpPr txBox="1"/>
          <p:nvPr/>
        </p:nvSpPr>
        <p:spPr>
          <a:xfrm>
            <a:off x="895279" y="3972647"/>
            <a:ext cx="76039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Bemanning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216378" y="3944370"/>
            <a:ext cx="62282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E-handel Logistik</a:t>
            </a:r>
          </a:p>
        </p:txBody>
      </p:sp>
      <p:sp>
        <p:nvSpPr>
          <p:cNvPr id="22" name="textruta 21"/>
          <p:cNvSpPr txBox="1"/>
          <p:nvPr/>
        </p:nvSpPr>
        <p:spPr>
          <a:xfrm>
            <a:off x="4362000" y="3860690"/>
            <a:ext cx="71021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Transport &amp; Logistik</a:t>
            </a:r>
          </a:p>
        </p:txBody>
      </p:sp>
      <p:sp>
        <p:nvSpPr>
          <p:cNvPr id="23" name="textruta 22"/>
          <p:cNvSpPr txBox="1"/>
          <p:nvPr/>
        </p:nvSpPr>
        <p:spPr>
          <a:xfrm>
            <a:off x="2702367" y="3944370"/>
            <a:ext cx="59317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Bygg</a:t>
            </a:r>
          </a:p>
          <a:p>
            <a:r>
              <a:rPr lang="sv-SE" sz="1050" dirty="0"/>
              <a:t>(dec-14)</a:t>
            </a:r>
          </a:p>
        </p:txBody>
      </p:sp>
      <p:sp>
        <p:nvSpPr>
          <p:cNvPr id="24" name="textruta 23"/>
          <p:cNvSpPr txBox="1"/>
          <p:nvPr/>
        </p:nvSpPr>
        <p:spPr>
          <a:xfrm rot="17362002">
            <a:off x="5738863" y="3669335"/>
            <a:ext cx="133099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Skogsnäringen</a:t>
            </a:r>
          </a:p>
          <a:p>
            <a:r>
              <a:rPr lang="sv-SE" sz="1050" dirty="0"/>
              <a:t>(</a:t>
            </a:r>
            <a:r>
              <a:rPr lang="sv-SE" sz="1050" dirty="0" err="1"/>
              <a:t>Grtöna</a:t>
            </a:r>
            <a:r>
              <a:rPr lang="sv-SE" sz="1050" dirty="0"/>
              <a:t> Näringar)</a:t>
            </a:r>
          </a:p>
        </p:txBody>
      </p:sp>
      <p:sp>
        <p:nvSpPr>
          <p:cNvPr id="25" name="textruta 24"/>
          <p:cNvSpPr txBox="1"/>
          <p:nvPr/>
        </p:nvSpPr>
        <p:spPr>
          <a:xfrm rot="17232651">
            <a:off x="6761265" y="3882897"/>
            <a:ext cx="100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Besöksnäring</a:t>
            </a:r>
          </a:p>
        </p:txBody>
      </p:sp>
      <p:sp>
        <p:nvSpPr>
          <p:cNvPr id="26" name="textruta 25"/>
          <p:cNvSpPr txBox="1"/>
          <p:nvPr/>
        </p:nvSpPr>
        <p:spPr>
          <a:xfrm>
            <a:off x="3549228" y="3882799"/>
            <a:ext cx="56765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050" dirty="0"/>
              <a:t>Teknisk </a:t>
            </a:r>
          </a:p>
          <a:p>
            <a:pPr algn="ctr"/>
            <a:r>
              <a:rPr lang="sv-SE" sz="1050" dirty="0"/>
              <a:t>textil</a:t>
            </a:r>
          </a:p>
        </p:txBody>
      </p:sp>
      <p:cxnSp>
        <p:nvCxnSpPr>
          <p:cNvPr id="28" name="Rak 27"/>
          <p:cNvCxnSpPr>
            <a:stCxn id="5" idx="0"/>
            <a:endCxn id="66" idx="2"/>
          </p:cNvCxnSpPr>
          <p:nvPr/>
        </p:nvCxnSpPr>
        <p:spPr>
          <a:xfrm flipV="1">
            <a:off x="503548" y="1926332"/>
            <a:ext cx="2664296" cy="1080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29"/>
          <p:cNvCxnSpPr/>
          <p:nvPr/>
        </p:nvCxnSpPr>
        <p:spPr>
          <a:xfrm flipV="1">
            <a:off x="1259633" y="2146224"/>
            <a:ext cx="2064196" cy="8602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31"/>
          <p:cNvCxnSpPr>
            <a:stCxn id="8" idx="0"/>
          </p:cNvCxnSpPr>
          <p:nvPr/>
        </p:nvCxnSpPr>
        <p:spPr>
          <a:xfrm flipV="1">
            <a:off x="2043892" y="2200505"/>
            <a:ext cx="1454660" cy="7983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33"/>
          <p:cNvCxnSpPr>
            <a:stCxn id="7" idx="0"/>
          </p:cNvCxnSpPr>
          <p:nvPr/>
        </p:nvCxnSpPr>
        <p:spPr>
          <a:xfrm flipV="1">
            <a:off x="2987824" y="2304374"/>
            <a:ext cx="936104" cy="694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35"/>
          <p:cNvCxnSpPr>
            <a:stCxn id="9" idx="0"/>
          </p:cNvCxnSpPr>
          <p:nvPr/>
        </p:nvCxnSpPr>
        <p:spPr>
          <a:xfrm flipV="1">
            <a:off x="3871602" y="2304374"/>
            <a:ext cx="365483" cy="694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k 37"/>
          <p:cNvCxnSpPr>
            <a:stCxn id="10" idx="0"/>
          </p:cNvCxnSpPr>
          <p:nvPr/>
        </p:nvCxnSpPr>
        <p:spPr>
          <a:xfrm flipH="1" flipV="1">
            <a:off x="4521200" y="2317878"/>
            <a:ext cx="180155" cy="6885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39"/>
          <p:cNvCxnSpPr>
            <a:stCxn id="11" idx="0"/>
          </p:cNvCxnSpPr>
          <p:nvPr/>
        </p:nvCxnSpPr>
        <p:spPr>
          <a:xfrm flipH="1" flipV="1">
            <a:off x="4959836" y="2277371"/>
            <a:ext cx="620277" cy="7215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41"/>
          <p:cNvCxnSpPr>
            <a:stCxn id="12" idx="0"/>
          </p:cNvCxnSpPr>
          <p:nvPr/>
        </p:nvCxnSpPr>
        <p:spPr>
          <a:xfrm flipH="1" flipV="1">
            <a:off x="5235899" y="2193649"/>
            <a:ext cx="1136301" cy="8076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43"/>
          <p:cNvCxnSpPr>
            <a:stCxn id="13" idx="0"/>
          </p:cNvCxnSpPr>
          <p:nvPr/>
        </p:nvCxnSpPr>
        <p:spPr>
          <a:xfrm flipH="1" flipV="1">
            <a:off x="5457440" y="2084725"/>
            <a:ext cx="1790826" cy="916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ruta 49"/>
          <p:cNvSpPr txBox="1"/>
          <p:nvPr/>
        </p:nvSpPr>
        <p:spPr>
          <a:xfrm>
            <a:off x="6370696" y="1343107"/>
            <a:ext cx="269726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POTENTIALEN FÖR UTVECKLING</a:t>
            </a:r>
          </a:p>
          <a:p>
            <a:r>
              <a:rPr lang="sv-SE" sz="1050" dirty="0"/>
              <a:t>Beroende av </a:t>
            </a:r>
            <a:r>
              <a:rPr lang="sv-SE" sz="1050" u="sng" dirty="0"/>
              <a:t>ANSVARSBÄRANDE STRUKTURER</a:t>
            </a:r>
            <a:r>
              <a:rPr lang="sv-SE" sz="1050" dirty="0"/>
              <a:t/>
            </a:r>
            <a:br>
              <a:rPr lang="sv-SE" sz="1050" dirty="0"/>
            </a:br>
            <a:r>
              <a:rPr lang="sv-SE" sz="1050" dirty="0"/>
              <a:t>Branschernas förmåga och intresse av att delta</a:t>
            </a:r>
          </a:p>
          <a:p>
            <a:r>
              <a:rPr lang="sv-SE" sz="1050" dirty="0"/>
              <a:t>Kompetensmäklande och verktyg för SYV</a:t>
            </a:r>
          </a:p>
          <a:p>
            <a:r>
              <a:rPr lang="sv-SE" sz="1050" dirty="0"/>
              <a:t>Politisk diskussion om vägen framåt</a:t>
            </a:r>
            <a:endParaRPr lang="sv-SE" sz="1050" u="sng" dirty="0"/>
          </a:p>
        </p:txBody>
      </p:sp>
      <p:sp>
        <p:nvSpPr>
          <p:cNvPr id="53" name="Ellips 52"/>
          <p:cNvSpPr/>
          <p:nvPr/>
        </p:nvSpPr>
        <p:spPr>
          <a:xfrm>
            <a:off x="7884369" y="3006452"/>
            <a:ext cx="720080" cy="2190798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54" name="textruta 53"/>
          <p:cNvSpPr txBox="1"/>
          <p:nvPr/>
        </p:nvSpPr>
        <p:spPr>
          <a:xfrm>
            <a:off x="7892333" y="3699107"/>
            <a:ext cx="807167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Referens-grupper</a:t>
            </a:r>
          </a:p>
          <a:p>
            <a:r>
              <a:rPr lang="sv-SE" sz="1050" dirty="0"/>
              <a:t>skapas under 2015</a:t>
            </a:r>
          </a:p>
        </p:txBody>
      </p:sp>
      <p:cxnSp>
        <p:nvCxnSpPr>
          <p:cNvPr id="65" name="Rak 64"/>
          <p:cNvCxnSpPr>
            <a:stCxn id="66" idx="6"/>
            <a:endCxn id="53" idx="0"/>
          </p:cNvCxnSpPr>
          <p:nvPr/>
        </p:nvCxnSpPr>
        <p:spPr>
          <a:xfrm>
            <a:off x="5544107" y="1926332"/>
            <a:ext cx="2700302" cy="1080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3167843" y="1548290"/>
            <a:ext cx="2376264" cy="756084"/>
          </a:xfrm>
          <a:prstGeom prst="wedgeEllipseCallout">
            <a:avLst>
              <a:gd name="adj1" fmla="val -20058"/>
              <a:gd name="adj2" fmla="val 42343"/>
            </a:avLst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sv-SE" sz="1350" dirty="0">
                <a:solidFill>
                  <a:prstClr val="black"/>
                </a:solidFill>
                <a:latin typeface="Calibri" pitchFamily="34" charset="0"/>
              </a:rPr>
              <a:t>Potentiella ”BRANSCHRÅD”</a:t>
            </a:r>
          </a:p>
        </p:txBody>
      </p:sp>
      <p:sp>
        <p:nvSpPr>
          <p:cNvPr id="41" name="textruta 40"/>
          <p:cNvSpPr txBox="1"/>
          <p:nvPr/>
        </p:nvSpPr>
        <p:spPr>
          <a:xfrm>
            <a:off x="5333782" y="3860690"/>
            <a:ext cx="57054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Vård &amp; omsorg</a:t>
            </a:r>
          </a:p>
        </p:txBody>
      </p:sp>
      <p:sp>
        <p:nvSpPr>
          <p:cNvPr id="43" name="textruta 42"/>
          <p:cNvSpPr txBox="1"/>
          <p:nvPr/>
        </p:nvSpPr>
        <p:spPr>
          <a:xfrm>
            <a:off x="1766830" y="3907639"/>
            <a:ext cx="63341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Teknik &amp; industri</a:t>
            </a:r>
          </a:p>
        </p:txBody>
      </p:sp>
      <p:sp>
        <p:nvSpPr>
          <p:cNvPr id="45" name="textruta 44"/>
          <p:cNvSpPr txBox="1"/>
          <p:nvPr/>
        </p:nvSpPr>
        <p:spPr>
          <a:xfrm>
            <a:off x="656925" y="5300695"/>
            <a:ext cx="634780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REFERNSGRUPPER kan vara fackliga organisationer inom LO, TCO, SACO, programråd i gymnasieskolan</a:t>
            </a:r>
          </a:p>
          <a:p>
            <a:endParaRPr lang="sv-SE" sz="1050" dirty="0"/>
          </a:p>
        </p:txBody>
      </p:sp>
      <p:sp>
        <p:nvSpPr>
          <p:cNvPr id="48" name="textruta 47"/>
          <p:cNvSpPr txBox="1"/>
          <p:nvPr/>
        </p:nvSpPr>
        <p:spPr>
          <a:xfrm>
            <a:off x="273959" y="1346338"/>
            <a:ext cx="216024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POTENTIELLA AKTÖRER</a:t>
            </a:r>
          </a:p>
          <a:p>
            <a:r>
              <a:rPr lang="sv-SE" sz="1050" dirty="0"/>
              <a:t>Politiken, Kommunerna, VGR</a:t>
            </a:r>
          </a:p>
          <a:p>
            <a:r>
              <a:rPr lang="sv-SE" sz="1050" dirty="0"/>
              <a:t>Utbildningsverksamheterna</a:t>
            </a:r>
          </a:p>
          <a:p>
            <a:r>
              <a:rPr lang="sv-SE" sz="1050" dirty="0"/>
              <a:t>Intresserade företag &amp; branscher</a:t>
            </a:r>
          </a:p>
          <a:p>
            <a:r>
              <a:rPr lang="sv-SE" sz="1050" dirty="0"/>
              <a:t>”Företagens vänner”</a:t>
            </a:r>
          </a:p>
          <a:p>
            <a:r>
              <a:rPr lang="sv-SE" sz="1050" dirty="0"/>
              <a:t>Arbetsförmedling, Försäkringskassa</a:t>
            </a:r>
          </a:p>
          <a:p>
            <a:r>
              <a:rPr lang="sv-SE" sz="1050" dirty="0"/>
              <a:t>Övriga berörda och intresserade</a:t>
            </a:r>
          </a:p>
        </p:txBody>
      </p:sp>
      <p:pic>
        <p:nvPicPr>
          <p:cNvPr id="47" name="Bildobjekt 1" descr="Borasreg_sjuh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462" y="5338763"/>
            <a:ext cx="14430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4332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2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2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2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2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2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2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2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2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2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2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2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2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2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2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2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2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2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2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2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2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2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2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2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2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2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2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2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2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2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2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2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2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2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2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2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3" dur="2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53" grpId="0" animBg="1"/>
      <p:bldP spid="54" grpId="0"/>
      <p:bldP spid="41" grpId="0"/>
      <p:bldP spid="43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Kompetensplattform Västra Götaland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 smtClean="0">
              <a:hlinkClick r:id="rId2"/>
            </a:endParaRPr>
          </a:p>
          <a:p>
            <a:pPr marL="0" indent="0">
              <a:buNone/>
            </a:pPr>
            <a:endParaRPr lang="sv-SE" dirty="0">
              <a:hlinkClick r:id="rId2"/>
            </a:endParaRPr>
          </a:p>
          <a:p>
            <a:pPr marL="0" indent="0">
              <a:buNone/>
            </a:pPr>
            <a:endParaRPr lang="sv-SE" dirty="0" smtClean="0">
              <a:hlinkClick r:id="rId2"/>
            </a:endParaRPr>
          </a:p>
          <a:p>
            <a:pPr marL="0" indent="0">
              <a:buNone/>
            </a:pPr>
            <a:endParaRPr lang="sv-SE" dirty="0" smtClean="0">
              <a:hlinkClick r:id="rId2"/>
            </a:endParaRPr>
          </a:p>
          <a:p>
            <a:pPr marL="0" indent="0">
              <a:buNone/>
            </a:pPr>
            <a:endParaRPr lang="sv-SE" dirty="0">
              <a:hlinkClick r:id="rId2"/>
            </a:endParaRPr>
          </a:p>
          <a:p>
            <a:pPr marL="0" indent="0">
              <a:buNone/>
            </a:pPr>
            <a:endParaRPr lang="sv-SE" dirty="0" smtClean="0">
              <a:hlinkClick r:id="rId2"/>
            </a:endParaRPr>
          </a:p>
          <a:p>
            <a:pPr marL="0" indent="0">
              <a:buNone/>
            </a:pPr>
            <a:endParaRPr lang="sv-SE" dirty="0">
              <a:hlinkClick r:id="rId2"/>
            </a:endParaRPr>
          </a:p>
          <a:p>
            <a:pPr marL="0" indent="0">
              <a:buNone/>
            </a:pPr>
            <a:endParaRPr lang="sv-SE" dirty="0" smtClean="0">
              <a:hlinkClick r:id="rId2"/>
            </a:endParaRPr>
          </a:p>
          <a:p>
            <a:pPr marL="0" indent="0">
              <a:buNone/>
            </a:pPr>
            <a:endParaRPr lang="sv-SE" dirty="0">
              <a:hlinkClick r:id="rId2"/>
            </a:endParaRPr>
          </a:p>
          <a:p>
            <a:pPr marL="0" indent="0">
              <a:buNone/>
            </a:pPr>
            <a:endParaRPr lang="sv-SE" dirty="0" smtClean="0">
              <a:hlinkClick r:id="rId2"/>
            </a:endParaRPr>
          </a:p>
          <a:p>
            <a:pPr marL="0" indent="0">
              <a:buNone/>
            </a:pPr>
            <a:r>
              <a:rPr lang="sv-SE" dirty="0" smtClean="0">
                <a:hlinkClick r:id="rId2"/>
              </a:rPr>
              <a:t>https</a:t>
            </a:r>
            <a:r>
              <a:rPr lang="sv-SE" dirty="0">
                <a:hlinkClick r:id="rId2"/>
              </a:rPr>
              <a:t>://</a:t>
            </a:r>
            <a:r>
              <a:rPr lang="sv-SE" dirty="0" smtClean="0">
                <a:hlinkClick r:id="rId2"/>
              </a:rPr>
              <a:t>www.youtube.com/watch?v=DO4nBZrM0Qw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 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770" y="840347"/>
            <a:ext cx="4855336" cy="4855336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6722772" y="1197736"/>
            <a:ext cx="24212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/>
              <a:t>Regionala satsningar: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Analyser och rapporter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Validering Väst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SYV-samverkan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REKAS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30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5888">
            <a:off x="5383838" y="3152657"/>
            <a:ext cx="2160318" cy="3057037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6028"/>
          </a:xfrm>
        </p:spPr>
        <p:txBody>
          <a:bodyPr/>
          <a:lstStyle/>
          <a:p>
            <a:r>
              <a:rPr lang="sv-SE" sz="3600" dirty="0"/>
              <a:t>Strategi för tillväxt och utveckling i Västra Götaland </a:t>
            </a:r>
            <a:r>
              <a:rPr lang="sv-SE" sz="3600" dirty="0" smtClean="0"/>
              <a:t>2014-2020</a:t>
            </a:r>
            <a:endParaRPr lang="sv-SE" sz="1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3729" y="1494902"/>
            <a:ext cx="7886700" cy="4990011"/>
          </a:xfrm>
        </p:spPr>
        <p:txBody>
          <a:bodyPr/>
          <a:lstStyle/>
          <a:p>
            <a:pPr lvl="1"/>
            <a:r>
              <a:rPr lang="sv-SE" sz="1600" dirty="0" smtClean="0"/>
              <a:t>Stimulera </a:t>
            </a:r>
            <a:r>
              <a:rPr lang="sv-SE" sz="1600" dirty="0"/>
              <a:t>ökat entreprenörskap och intraprenörskap (</a:t>
            </a:r>
            <a:r>
              <a:rPr lang="sv-SE" sz="1600" dirty="0" smtClean="0"/>
              <a:t>1.1.1)</a:t>
            </a:r>
          </a:p>
          <a:p>
            <a:pPr lvl="1"/>
            <a:r>
              <a:rPr lang="sv-SE" sz="1600" dirty="0" smtClean="0"/>
              <a:t>Skapa </a:t>
            </a:r>
            <a:r>
              <a:rPr lang="sv-SE" sz="1600" dirty="0"/>
              <a:t>en sammanhållen arena för ungas möjligheter till praktik, ferieplatser och mentorer (2.1.1) </a:t>
            </a:r>
          </a:p>
          <a:p>
            <a:pPr lvl="1"/>
            <a:r>
              <a:rPr lang="sv-SE" sz="1600" dirty="0" smtClean="0"/>
              <a:t>Kraftsamling </a:t>
            </a:r>
            <a:r>
              <a:rPr lang="sv-SE" sz="1600" dirty="0"/>
              <a:t>på ökad samverkan mellan eftergymnasial utbildning och arbetsliv (</a:t>
            </a:r>
            <a:r>
              <a:rPr lang="sv-SE" sz="1600" dirty="0" smtClean="0"/>
              <a:t>2.1.2)</a:t>
            </a:r>
            <a:endParaRPr lang="sv-SE" sz="1600" dirty="0"/>
          </a:p>
          <a:p>
            <a:pPr lvl="1"/>
            <a:r>
              <a:rPr lang="sv-SE" sz="1600" dirty="0" smtClean="0"/>
              <a:t>Främja </a:t>
            </a:r>
            <a:r>
              <a:rPr lang="sv-SE" sz="1600" dirty="0"/>
              <a:t>ett arbetsliv som aktivt engagerar sig för barn och ungdom (</a:t>
            </a:r>
            <a:r>
              <a:rPr lang="sv-SE" sz="1600" dirty="0" smtClean="0"/>
              <a:t>2.1.3)</a:t>
            </a:r>
            <a:endParaRPr lang="sv-SE" sz="1100" dirty="0"/>
          </a:p>
          <a:p>
            <a:pPr lvl="1"/>
            <a:r>
              <a:rPr lang="sv-SE" sz="1600" dirty="0" smtClean="0"/>
              <a:t>Förkorta </a:t>
            </a:r>
            <a:r>
              <a:rPr lang="sv-SE" sz="1600" dirty="0"/>
              <a:t>och förenkla vägen till arbetsmarknaden genom vägledning och validering (</a:t>
            </a:r>
            <a:r>
              <a:rPr lang="sv-SE" sz="1600" dirty="0" smtClean="0"/>
              <a:t>2.2.2)</a:t>
            </a:r>
            <a:endParaRPr lang="sv-SE" sz="1600" dirty="0"/>
          </a:p>
          <a:p>
            <a:pPr lvl="1"/>
            <a:r>
              <a:rPr lang="sv-SE" sz="1600" dirty="0" smtClean="0"/>
              <a:t>Effektiv </a:t>
            </a:r>
            <a:r>
              <a:rPr lang="sv-SE" sz="1600" dirty="0"/>
              <a:t>kompetensförsörjning och livslångt lärande i företag och organisationer (</a:t>
            </a:r>
            <a:r>
              <a:rPr lang="sv-SE" sz="1600" dirty="0" smtClean="0"/>
              <a:t>2.2.3)</a:t>
            </a:r>
            <a:endParaRPr lang="sv-SE" sz="1600" dirty="0"/>
          </a:p>
          <a:p>
            <a:pPr lvl="1"/>
            <a:r>
              <a:rPr lang="sv-SE" sz="1600" dirty="0" smtClean="0"/>
              <a:t>Utveckla </a:t>
            </a:r>
            <a:r>
              <a:rPr lang="sv-SE" sz="1600" dirty="0"/>
              <a:t>samordningen inom utbildningssystemet, möta framtidens kompetensbehov (</a:t>
            </a:r>
            <a:r>
              <a:rPr lang="sv-SE" sz="1600" dirty="0" smtClean="0"/>
              <a:t>2.2.4)</a:t>
            </a:r>
            <a:endParaRPr lang="sv-SE" sz="1600" dirty="0"/>
          </a:p>
          <a:p>
            <a:pPr lvl="1"/>
            <a:r>
              <a:rPr lang="sv-SE" sz="1600" dirty="0" smtClean="0"/>
              <a:t>Riva </a:t>
            </a:r>
            <a:r>
              <a:rPr lang="sv-SE" sz="1600" dirty="0"/>
              <a:t>gränshinder och öka samverkan med Norge, etablera region Oslo/Göteborg/Öresund (4.2.3)</a:t>
            </a:r>
          </a:p>
          <a:p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425419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09418" y="270572"/>
            <a:ext cx="8498795" cy="6110755"/>
          </a:xfrm>
        </p:spPr>
        <p:txBody>
          <a:bodyPr/>
          <a:lstStyle/>
          <a:p>
            <a:pPr algn="ctr">
              <a:buNone/>
            </a:pPr>
            <a:r>
              <a:rPr lang="sv-SE" dirty="0" smtClean="0"/>
              <a:t>Kompetensplattform Västra Götaland</a:t>
            </a:r>
          </a:p>
          <a:p>
            <a:pPr algn="ctr">
              <a:buNone/>
            </a:pPr>
            <a:r>
              <a:rPr lang="sv-SE" dirty="0" smtClean="0"/>
              <a:t>Fyrbodal</a:t>
            </a:r>
          </a:p>
        </p:txBody>
      </p:sp>
      <p:sp>
        <p:nvSpPr>
          <p:cNvPr id="19" name="Rektangel 18"/>
          <p:cNvSpPr/>
          <p:nvPr/>
        </p:nvSpPr>
        <p:spPr>
          <a:xfrm>
            <a:off x="7122249" y="1928075"/>
            <a:ext cx="1509781" cy="166294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sz="825" b="1" dirty="0"/>
          </a:p>
          <a:p>
            <a:pPr algn="ctr"/>
            <a:r>
              <a:rPr lang="sv-SE" sz="1050" dirty="0" smtClean="0"/>
              <a:t>Utbildningsaktörer</a:t>
            </a:r>
          </a:p>
          <a:p>
            <a:pPr algn="ctr"/>
            <a:r>
              <a:rPr lang="sv-SE" sz="825" dirty="0" smtClean="0"/>
              <a:t>Gymnasieskolan</a:t>
            </a:r>
          </a:p>
          <a:p>
            <a:pPr algn="ctr"/>
            <a:r>
              <a:rPr lang="sv-SE" sz="825" dirty="0" err="1" smtClean="0"/>
              <a:t>KomVux</a:t>
            </a:r>
            <a:endParaRPr lang="sv-SE" sz="825" dirty="0"/>
          </a:p>
          <a:p>
            <a:pPr algn="ctr"/>
            <a:r>
              <a:rPr lang="sv-SE" sz="825" dirty="0" smtClean="0"/>
              <a:t>Yrkeshögskola</a:t>
            </a:r>
            <a:endParaRPr lang="sv-SE" sz="825" dirty="0"/>
          </a:p>
          <a:p>
            <a:pPr algn="ctr"/>
            <a:r>
              <a:rPr lang="sv-SE" sz="825" dirty="0" smtClean="0"/>
              <a:t>Högskola</a:t>
            </a:r>
            <a:endParaRPr lang="sv-SE" sz="825" dirty="0"/>
          </a:p>
          <a:p>
            <a:pPr algn="ctr"/>
            <a:r>
              <a:rPr lang="sv-SE" sz="825" dirty="0" smtClean="0"/>
              <a:t>Lärcentrum</a:t>
            </a:r>
            <a:endParaRPr lang="sv-SE" sz="825" dirty="0"/>
          </a:p>
          <a:p>
            <a:pPr algn="ctr"/>
            <a:r>
              <a:rPr lang="sv-SE" sz="825" dirty="0" smtClean="0"/>
              <a:t>Högskolecentrum</a:t>
            </a:r>
            <a:endParaRPr lang="sv-SE" sz="825" dirty="0"/>
          </a:p>
          <a:p>
            <a:pPr algn="ctr"/>
            <a:r>
              <a:rPr lang="sv-SE" sz="825" dirty="0" smtClean="0"/>
              <a:t>Folkhögskola</a:t>
            </a:r>
          </a:p>
          <a:p>
            <a:pPr algn="ctr"/>
            <a:r>
              <a:rPr lang="sv-SE" sz="825" dirty="0" smtClean="0"/>
              <a:t>Studieförbund</a:t>
            </a:r>
          </a:p>
          <a:p>
            <a:pPr algn="ctr"/>
            <a:r>
              <a:rPr lang="sv-SE" sz="825" dirty="0" smtClean="0"/>
              <a:t>Arbetsförmedlingen</a:t>
            </a:r>
            <a:endParaRPr lang="sv-SE" sz="825" dirty="0"/>
          </a:p>
          <a:p>
            <a:pPr algn="ctr"/>
            <a:endParaRPr lang="sv-SE" sz="825" dirty="0"/>
          </a:p>
        </p:txBody>
      </p:sp>
      <p:sp>
        <p:nvSpPr>
          <p:cNvPr id="16" name="Rektangel 15"/>
          <p:cNvSpPr/>
          <p:nvPr/>
        </p:nvSpPr>
        <p:spPr>
          <a:xfrm>
            <a:off x="1272880" y="3598016"/>
            <a:ext cx="2106543" cy="584718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Delregionalt kompetensråd</a:t>
            </a:r>
            <a:endParaRPr lang="sv-SE" dirty="0"/>
          </a:p>
        </p:txBody>
      </p:sp>
      <p:sp>
        <p:nvSpPr>
          <p:cNvPr id="17" name="Rektangel 16"/>
          <p:cNvSpPr/>
          <p:nvPr/>
        </p:nvSpPr>
        <p:spPr>
          <a:xfrm>
            <a:off x="5766837" y="2887412"/>
            <a:ext cx="1532570" cy="558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050" dirty="0"/>
              <a:t>YH-utbildarnätverk</a:t>
            </a:r>
          </a:p>
        </p:txBody>
      </p:sp>
      <p:sp>
        <p:nvSpPr>
          <p:cNvPr id="26" name="Rundad rektangulär 25"/>
          <p:cNvSpPr/>
          <p:nvPr/>
        </p:nvSpPr>
        <p:spPr>
          <a:xfrm>
            <a:off x="3098550" y="4359378"/>
            <a:ext cx="1462907" cy="356704"/>
          </a:xfrm>
          <a:prstGeom prst="wedgeRoundRectCallout">
            <a:avLst>
              <a:gd name="adj1" fmla="val -61879"/>
              <a:gd name="adj2" fmla="val -97163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900" dirty="0"/>
              <a:t>Analys</a:t>
            </a:r>
          </a:p>
          <a:p>
            <a:pPr algn="ctr"/>
            <a:r>
              <a:rPr lang="sv-SE" sz="900" dirty="0"/>
              <a:t>Rekommendationer</a:t>
            </a:r>
          </a:p>
        </p:txBody>
      </p:sp>
      <p:sp>
        <p:nvSpPr>
          <p:cNvPr id="27" name="Rundad rektangulär 26"/>
          <p:cNvSpPr/>
          <p:nvPr/>
        </p:nvSpPr>
        <p:spPr>
          <a:xfrm>
            <a:off x="6599782" y="3915815"/>
            <a:ext cx="1044934" cy="668820"/>
          </a:xfrm>
          <a:prstGeom prst="wedgeRoundRectCallout">
            <a:avLst>
              <a:gd name="adj1" fmla="val -40871"/>
              <a:gd name="adj2" fmla="val -76260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900" dirty="0"/>
              <a:t>Planering</a:t>
            </a:r>
          </a:p>
          <a:p>
            <a:pPr algn="ctr"/>
            <a:r>
              <a:rPr lang="sv-SE" sz="900" dirty="0"/>
              <a:t>-samordning</a:t>
            </a:r>
          </a:p>
          <a:p>
            <a:pPr algn="ctr"/>
            <a:r>
              <a:rPr lang="sv-SE" sz="900" dirty="0"/>
              <a:t>-innehåll</a:t>
            </a:r>
          </a:p>
          <a:p>
            <a:pPr algn="ctr"/>
            <a:r>
              <a:rPr lang="sv-SE" sz="900" dirty="0"/>
              <a:t>-nivå</a:t>
            </a:r>
          </a:p>
          <a:p>
            <a:pPr algn="ctr"/>
            <a:r>
              <a:rPr lang="sv-SE" sz="900" dirty="0"/>
              <a:t>-form</a:t>
            </a:r>
          </a:p>
        </p:txBody>
      </p:sp>
      <p:sp>
        <p:nvSpPr>
          <p:cNvPr id="14" name="Moln 13"/>
          <p:cNvSpPr/>
          <p:nvPr/>
        </p:nvSpPr>
        <p:spPr>
          <a:xfrm>
            <a:off x="4945889" y="1239893"/>
            <a:ext cx="2275521" cy="1225338"/>
          </a:xfrm>
          <a:prstGeom prst="cloud">
            <a:avLst/>
          </a:prstGeo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UTBUD/</a:t>
            </a:r>
          </a:p>
          <a:p>
            <a:pPr algn="ctr"/>
            <a:r>
              <a:rPr lang="sv-SE" dirty="0"/>
              <a:t>Tillgång</a:t>
            </a:r>
          </a:p>
        </p:txBody>
      </p:sp>
      <p:grpSp>
        <p:nvGrpSpPr>
          <p:cNvPr id="101" name="Grupp 100"/>
          <p:cNvGrpSpPr/>
          <p:nvPr/>
        </p:nvGrpSpPr>
        <p:grpSpPr>
          <a:xfrm>
            <a:off x="755576" y="1280003"/>
            <a:ext cx="2879925" cy="1312376"/>
            <a:chOff x="0" y="985229"/>
            <a:chExt cx="3861233" cy="2401468"/>
          </a:xfrm>
        </p:grpSpPr>
        <p:sp>
          <p:nvSpPr>
            <p:cNvPr id="13" name="Moln 12"/>
            <p:cNvSpPr/>
            <p:nvPr/>
          </p:nvSpPr>
          <p:spPr>
            <a:xfrm>
              <a:off x="0" y="1124744"/>
              <a:ext cx="3299258" cy="2232248"/>
            </a:xfrm>
            <a:prstGeom prst="cloud">
              <a:avLst/>
            </a:prstGeom>
            <a:noFill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BEHOV/</a:t>
              </a:r>
            </a:p>
            <a:p>
              <a:pPr algn="ctr"/>
              <a:r>
                <a:rPr lang="sv-SE" dirty="0"/>
                <a:t>Efterfrågan</a:t>
              </a:r>
            </a:p>
          </p:txBody>
        </p:sp>
        <p:sp>
          <p:nvSpPr>
            <p:cNvPr id="8" name="Ellips 7"/>
            <p:cNvSpPr/>
            <p:nvPr/>
          </p:nvSpPr>
          <p:spPr>
            <a:xfrm>
              <a:off x="0" y="985229"/>
              <a:ext cx="1656184" cy="585795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50" dirty="0"/>
                <a:t>Näringsliv</a:t>
              </a:r>
            </a:p>
          </p:txBody>
        </p:sp>
        <p:sp>
          <p:nvSpPr>
            <p:cNvPr id="68" name="Ellips 67"/>
            <p:cNvSpPr/>
            <p:nvPr/>
          </p:nvSpPr>
          <p:spPr>
            <a:xfrm>
              <a:off x="2041117" y="1124743"/>
              <a:ext cx="1820116" cy="643572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50" dirty="0"/>
                <a:t>Offentlig sektor</a:t>
              </a:r>
            </a:p>
          </p:txBody>
        </p:sp>
        <p:sp>
          <p:nvSpPr>
            <p:cNvPr id="77" name="Ellips 76"/>
            <p:cNvSpPr/>
            <p:nvPr/>
          </p:nvSpPr>
          <p:spPr>
            <a:xfrm>
              <a:off x="961760" y="2732777"/>
              <a:ext cx="1821620" cy="65392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50" dirty="0"/>
                <a:t>Individ</a:t>
              </a:r>
            </a:p>
          </p:txBody>
        </p:sp>
      </p:grpSp>
      <p:sp>
        <p:nvSpPr>
          <p:cNvPr id="99" name="Rektangel 98"/>
          <p:cNvSpPr/>
          <p:nvPr/>
        </p:nvSpPr>
        <p:spPr>
          <a:xfrm>
            <a:off x="1654188" y="2664388"/>
            <a:ext cx="1334144" cy="71060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050" b="1" dirty="0"/>
              <a:t>Analysenheten</a:t>
            </a:r>
          </a:p>
          <a:p>
            <a:pPr algn="ctr"/>
            <a:r>
              <a:rPr lang="sv-SE" sz="900" b="1" dirty="0"/>
              <a:t>VGR</a:t>
            </a:r>
          </a:p>
          <a:p>
            <a:pPr algn="ctr"/>
            <a:r>
              <a:rPr lang="sv-SE" sz="788" dirty="0"/>
              <a:t>Analyser</a:t>
            </a:r>
          </a:p>
          <a:p>
            <a:pPr algn="ctr"/>
            <a:r>
              <a:rPr lang="sv-SE" sz="788" dirty="0"/>
              <a:t>Rapporter</a:t>
            </a:r>
          </a:p>
          <a:p>
            <a:pPr algn="ctr"/>
            <a:r>
              <a:rPr lang="sv-SE" sz="1050" b="1" dirty="0" smtClean="0"/>
              <a:t>Arbetsförmedlingen</a:t>
            </a:r>
            <a:endParaRPr lang="sv-SE" sz="1050" b="1" dirty="0"/>
          </a:p>
        </p:txBody>
      </p:sp>
      <p:sp>
        <p:nvSpPr>
          <p:cNvPr id="125" name="Rektangel 124"/>
          <p:cNvSpPr/>
          <p:nvPr/>
        </p:nvSpPr>
        <p:spPr>
          <a:xfrm>
            <a:off x="5766837" y="3428930"/>
            <a:ext cx="1532570" cy="379524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050" dirty="0" smtClean="0"/>
              <a:t>Vuxenutbildnings-</a:t>
            </a:r>
            <a:r>
              <a:rPr lang="sv-SE" sz="1050" dirty="0"/>
              <a:t/>
            </a:r>
            <a:br>
              <a:rPr lang="sv-SE" sz="1050" dirty="0"/>
            </a:br>
            <a:r>
              <a:rPr lang="sv-SE" sz="1050" dirty="0"/>
              <a:t>nätverk</a:t>
            </a:r>
          </a:p>
        </p:txBody>
      </p:sp>
      <p:sp>
        <p:nvSpPr>
          <p:cNvPr id="41" name="textruta 40"/>
          <p:cNvSpPr txBox="1"/>
          <p:nvPr/>
        </p:nvSpPr>
        <p:spPr>
          <a:xfrm>
            <a:off x="3968278" y="3327433"/>
            <a:ext cx="1404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Matchning</a:t>
            </a:r>
          </a:p>
          <a:p>
            <a:r>
              <a:rPr lang="sv-SE" dirty="0"/>
              <a:t>Delregionalt</a:t>
            </a:r>
          </a:p>
        </p:txBody>
      </p:sp>
      <p:cxnSp>
        <p:nvCxnSpPr>
          <p:cNvPr id="57" name="Rak pil 56" descr="Matchning"/>
          <p:cNvCxnSpPr>
            <a:stCxn id="16" idx="3"/>
            <a:endCxn id="17" idx="1"/>
          </p:cNvCxnSpPr>
          <p:nvPr/>
        </p:nvCxnSpPr>
        <p:spPr>
          <a:xfrm flipV="1">
            <a:off x="3379423" y="3166578"/>
            <a:ext cx="2387414" cy="72379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Vinklad  58"/>
          <p:cNvCxnSpPr>
            <a:stCxn id="43" idx="3"/>
            <a:endCxn id="19" idx="2"/>
          </p:cNvCxnSpPr>
          <p:nvPr/>
        </p:nvCxnSpPr>
        <p:spPr>
          <a:xfrm flipV="1">
            <a:off x="4339905" y="3591018"/>
            <a:ext cx="3537235" cy="1957686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ruta 62"/>
          <p:cNvSpPr txBox="1"/>
          <p:nvPr/>
        </p:nvSpPr>
        <p:spPr>
          <a:xfrm>
            <a:off x="6083649" y="5217048"/>
            <a:ext cx="1474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Matchning</a:t>
            </a:r>
          </a:p>
          <a:p>
            <a:r>
              <a:rPr lang="sv-SE" dirty="0"/>
              <a:t>Lokalt</a:t>
            </a:r>
          </a:p>
          <a:p>
            <a:endParaRPr lang="sv-SE" dirty="0"/>
          </a:p>
        </p:txBody>
      </p:sp>
      <p:sp>
        <p:nvSpPr>
          <p:cNvPr id="43" name="Rektangel 42"/>
          <p:cNvSpPr/>
          <p:nvPr/>
        </p:nvSpPr>
        <p:spPr>
          <a:xfrm>
            <a:off x="2233362" y="5256345"/>
            <a:ext cx="2106543" cy="584718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Lokal kompetensplattform</a:t>
            </a:r>
            <a:endParaRPr lang="sv-SE" dirty="0"/>
          </a:p>
        </p:txBody>
      </p:sp>
      <p:cxnSp>
        <p:nvCxnSpPr>
          <p:cNvPr id="44" name="Rak pil 43" descr="Matchning"/>
          <p:cNvCxnSpPr>
            <a:endCxn id="16" idx="2"/>
          </p:cNvCxnSpPr>
          <p:nvPr/>
        </p:nvCxnSpPr>
        <p:spPr>
          <a:xfrm flipH="1" flipV="1">
            <a:off x="2326152" y="4182734"/>
            <a:ext cx="810751" cy="105733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ktangel 49"/>
          <p:cNvSpPr/>
          <p:nvPr/>
        </p:nvSpPr>
        <p:spPr>
          <a:xfrm>
            <a:off x="2224256" y="5832614"/>
            <a:ext cx="2106543" cy="240185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Kompetensmäklare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278044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6" grpId="0" animBg="1"/>
      <p:bldP spid="17" grpId="0" animBg="1"/>
      <p:bldP spid="26" grpId="0" animBg="1"/>
      <p:bldP spid="27" grpId="0" animBg="1"/>
      <p:bldP spid="14" grpId="0" animBg="1"/>
      <p:bldP spid="99" grpId="0" animBg="1"/>
      <p:bldP spid="125" grpId="0" animBg="1"/>
      <p:bldP spid="41" grpId="0"/>
      <p:bldP spid="63" grpId="0"/>
      <p:bldP spid="43" grpId="0" animBg="1"/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Kompetensplattform i Fyrbodal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 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601" y="365126"/>
            <a:ext cx="2076718" cy="2076718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91273438"/>
              </p:ext>
            </p:extLst>
          </p:nvPr>
        </p:nvGraphicFramePr>
        <p:xfrm>
          <a:off x="1240664" y="133260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ruta 5"/>
          <p:cNvSpPr txBox="1"/>
          <p:nvPr/>
        </p:nvSpPr>
        <p:spPr>
          <a:xfrm>
            <a:off x="2240924" y="1573491"/>
            <a:ext cx="199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Kompetensmäklare</a:t>
            </a:r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5598476" y="1573491"/>
            <a:ext cx="199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Kompetensmäklare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614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Kompetensplattform i Fyrbodal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 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097813020"/>
              </p:ext>
            </p:extLst>
          </p:nvPr>
        </p:nvGraphicFramePr>
        <p:xfrm>
          <a:off x="361150" y="945136"/>
          <a:ext cx="8154200" cy="5755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633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857250"/>
            <a:ext cx="8162925" cy="1020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objekt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9" y="1339133"/>
            <a:ext cx="1231106" cy="1817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ubrik 1"/>
          <p:cNvSpPr txBox="1">
            <a:spLocks/>
          </p:cNvSpPr>
          <p:nvPr/>
        </p:nvSpPr>
        <p:spPr bwMode="auto">
          <a:xfrm>
            <a:off x="1531144" y="1862348"/>
            <a:ext cx="6708541" cy="597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altLang="sv-SE" sz="1800" b="1" dirty="0">
                <a:latin typeface="Calibri" panose="020F0502020204030204" pitchFamily="34" charset="0"/>
              </a:rPr>
              <a:t>Pilotprojekt Kompetensmäklarfunktioner i Fyrbodal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730" y="5499733"/>
            <a:ext cx="1659120" cy="33730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217" y="5437721"/>
            <a:ext cx="1303566" cy="465992"/>
          </a:xfrm>
          <a:prstGeom prst="rect">
            <a:avLst/>
          </a:prstGeom>
        </p:spPr>
      </p:pic>
      <p:sp>
        <p:nvSpPr>
          <p:cNvPr id="10" name="Platshållare för innehåll 1"/>
          <p:cNvSpPr txBox="1">
            <a:spLocks/>
          </p:cNvSpPr>
          <p:nvPr/>
        </p:nvSpPr>
        <p:spPr>
          <a:xfrm>
            <a:off x="1419226" y="2286805"/>
            <a:ext cx="5929992" cy="3212928"/>
          </a:xfrm>
          <a:prstGeom prst="rect">
            <a:avLst/>
          </a:prstGeom>
        </p:spPr>
        <p:txBody>
          <a:bodyPr vert="horz" lIns="68580" tIns="34290" rIns="68580" bIns="3429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sz="2100" dirty="0"/>
              <a:t>Deltagande kommuner</a:t>
            </a:r>
            <a:br>
              <a:rPr lang="sv-SE" sz="2100" dirty="0"/>
            </a:br>
            <a:endParaRPr lang="sv-SE" sz="2100" dirty="0"/>
          </a:p>
          <a:p>
            <a:pPr>
              <a:defRPr/>
            </a:pPr>
            <a:r>
              <a:rPr lang="sv-SE" dirty="0"/>
              <a:t>Uddevalla</a:t>
            </a:r>
          </a:p>
          <a:p>
            <a:pPr>
              <a:defRPr/>
            </a:pPr>
            <a:r>
              <a:rPr lang="sv-SE" dirty="0"/>
              <a:t>Trollhättan/Vänersborg</a:t>
            </a:r>
          </a:p>
          <a:p>
            <a:pPr>
              <a:defRPr/>
            </a:pPr>
            <a:r>
              <a:rPr lang="sv-SE" dirty="0"/>
              <a:t>Bengtsfors/Dals Ed</a:t>
            </a:r>
          </a:p>
          <a:p>
            <a:pPr>
              <a:defRPr/>
            </a:pPr>
            <a:r>
              <a:rPr lang="sv-SE" dirty="0"/>
              <a:t>Tanum</a:t>
            </a:r>
          </a:p>
          <a:p>
            <a:pPr>
              <a:defRPr/>
            </a:pPr>
            <a:endParaRPr lang="sv-SE" dirty="0"/>
          </a:p>
          <a:p>
            <a:r>
              <a:rPr lang="sv-SE" altLang="sv-SE" b="1" dirty="0">
                <a:latin typeface="Calibri" panose="020F0502020204030204" pitchFamily="34" charset="0"/>
              </a:rPr>
              <a:t>PROJEKTTID</a:t>
            </a:r>
          </a:p>
          <a:p>
            <a:r>
              <a:rPr lang="sv-SE" altLang="sv-SE" dirty="0">
                <a:latin typeface="Calibri" panose="020F0502020204030204" pitchFamily="34" charset="0"/>
              </a:rPr>
              <a:t>2014-12-01 – 2015-11-30</a:t>
            </a:r>
            <a:endParaRPr lang="sv-SE" altLang="sv-SE" sz="1500" dirty="0">
              <a:latin typeface="Calibri" panose="020F0502020204030204" pitchFamily="34" charset="0"/>
            </a:endParaRPr>
          </a:p>
          <a:p>
            <a:endParaRPr lang="sv-SE" altLang="sv-SE" sz="1500" dirty="0">
              <a:latin typeface="Calibri" panose="020F0502020204030204" pitchFamily="34" charset="0"/>
            </a:endParaRPr>
          </a:p>
          <a:p>
            <a:r>
              <a:rPr lang="sv-SE" altLang="sv-SE" sz="1725" b="1" dirty="0">
                <a:latin typeface="Calibri" panose="020F0502020204030204" pitchFamily="34" charset="0"/>
              </a:rPr>
              <a:t>Projektet följs av följeforskare Gunilla Bergström </a:t>
            </a:r>
            <a:r>
              <a:rPr lang="sv-SE" altLang="sv-SE" sz="1725" b="1" dirty="0" err="1">
                <a:latin typeface="Calibri" panose="020F0502020204030204" pitchFamily="34" charset="0"/>
              </a:rPr>
              <a:t>Casinowsky</a:t>
            </a:r>
            <a:endParaRPr lang="sv-SE" altLang="sv-SE" sz="1725" b="1" dirty="0">
              <a:latin typeface="Calibri" panose="020F0502020204030204" pitchFamily="34" charset="0"/>
            </a:endParaRPr>
          </a:p>
          <a:p>
            <a:endParaRPr lang="sv-SE" altLang="sv-SE" sz="1725" b="1" dirty="0">
              <a:latin typeface="Calibri" panose="020F0502020204030204" pitchFamily="34" charset="0"/>
            </a:endParaRPr>
          </a:p>
          <a:p>
            <a:pPr algn="l">
              <a:defRPr/>
            </a:pPr>
            <a:endParaRPr lang="sv-SE" dirty="0"/>
          </a:p>
          <a:p>
            <a:pPr>
              <a:defRPr/>
            </a:pPr>
            <a:endParaRPr lang="sv-SE" sz="1350" dirty="0"/>
          </a:p>
        </p:txBody>
      </p:sp>
    </p:spTree>
    <p:extLst>
      <p:ext uri="{BB962C8B-B14F-4D97-AF65-F5344CB8AC3E}">
        <p14:creationId xmlns:p14="http://schemas.microsoft.com/office/powerpoint/2010/main" val="403844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857250"/>
            <a:ext cx="8162925" cy="1020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objekt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9" y="1339133"/>
            <a:ext cx="1231106" cy="1817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ubrik 1"/>
          <p:cNvSpPr txBox="1">
            <a:spLocks/>
          </p:cNvSpPr>
          <p:nvPr/>
        </p:nvSpPr>
        <p:spPr bwMode="auto">
          <a:xfrm>
            <a:off x="1531144" y="1862347"/>
            <a:ext cx="6708541" cy="70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altLang="sv-SE" sz="1800" b="1" dirty="0">
                <a:latin typeface="Calibri" panose="020F0502020204030204" pitchFamily="34" charset="0"/>
              </a:rPr>
              <a:t>Pilotprojekt Kompetensmäklarfunktioner i Fyrbodal</a:t>
            </a:r>
            <a:br>
              <a:rPr lang="sv-SE" altLang="sv-SE" sz="1800" b="1" dirty="0">
                <a:latin typeface="Calibri" panose="020F0502020204030204" pitchFamily="34" charset="0"/>
              </a:rPr>
            </a:br>
            <a:endParaRPr lang="sv-SE" altLang="sv-SE" sz="1800" b="1" dirty="0">
              <a:latin typeface="Calibri" panose="020F0502020204030204" pitchFamily="34" charset="0"/>
            </a:endParaRPr>
          </a:p>
          <a:p>
            <a:pPr algn="l"/>
            <a:r>
              <a:rPr lang="sv-SE" altLang="sv-SE" sz="2100" b="1" dirty="0" err="1">
                <a:latin typeface="Calibri" panose="020F0502020204030204" pitchFamily="34" charset="0"/>
              </a:rPr>
              <a:t>VGR:s</a:t>
            </a:r>
            <a:r>
              <a:rPr lang="sv-SE" altLang="sv-SE" sz="2100" b="1" dirty="0">
                <a:latin typeface="Calibri" panose="020F0502020204030204" pitchFamily="34" charset="0"/>
              </a:rPr>
              <a:t> beslut och projektmål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730" y="5499733"/>
            <a:ext cx="1659120" cy="33730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217" y="5437721"/>
            <a:ext cx="1303566" cy="465992"/>
          </a:xfrm>
          <a:prstGeom prst="rect">
            <a:avLst/>
          </a:prstGeom>
        </p:spPr>
      </p:pic>
      <p:sp>
        <p:nvSpPr>
          <p:cNvPr id="7" name="Platshållare för innehåll 2"/>
          <p:cNvSpPr txBox="1">
            <a:spLocks/>
          </p:cNvSpPr>
          <p:nvPr/>
        </p:nvSpPr>
        <p:spPr bwMode="auto">
          <a:xfrm>
            <a:off x="1547812" y="2358629"/>
            <a:ext cx="7245668" cy="3102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v-SE" altLang="sv-SE" sz="1800" dirty="0">
              <a:latin typeface="Calibri" panose="020F0502020204030204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sv-SE" altLang="sv-SE" sz="1500" dirty="0">
                <a:latin typeface="Calibri" panose="020F0502020204030204" pitchFamily="34" charset="0"/>
              </a:rPr>
              <a:t>Hitta och pröva olika former av modeller för plattformsarbetet i de 6 deltagande kommunerna i Fyrbodal. </a:t>
            </a:r>
          </a:p>
          <a:p>
            <a:pPr marL="342900" indent="-342900" algn="l">
              <a:buFont typeface="+mj-lt"/>
              <a:buAutoNum type="arabicPeriod"/>
            </a:pPr>
            <a:r>
              <a:rPr lang="sv-SE" altLang="sv-SE" sz="1500" dirty="0">
                <a:latin typeface="Calibri" panose="020F0502020204030204" pitchFamily="34" charset="0"/>
              </a:rPr>
              <a:t>Testa de olika kommunmodeller som bildats, utifrån kommunernas lokala förutsättningar och behov.</a:t>
            </a:r>
          </a:p>
          <a:p>
            <a:pPr marL="342900" indent="-342900" algn="l">
              <a:buFont typeface="+mj-lt"/>
              <a:buAutoNum type="arabicPeriod"/>
            </a:pPr>
            <a:r>
              <a:rPr lang="sv-SE" altLang="sv-SE" sz="1500" dirty="0">
                <a:latin typeface="Calibri" panose="020F0502020204030204" pitchFamily="34" charset="0"/>
              </a:rPr>
              <a:t>Testa kommunkluster mellan kommuner.</a:t>
            </a:r>
          </a:p>
          <a:p>
            <a:pPr marL="342900" indent="-342900" algn="l">
              <a:buFont typeface="+mj-lt"/>
              <a:buAutoNum type="arabicPeriod"/>
            </a:pPr>
            <a:r>
              <a:rPr lang="sv-SE" altLang="sv-SE" sz="1500" dirty="0">
                <a:latin typeface="Calibri" panose="020F0502020204030204" pitchFamily="34" charset="0"/>
              </a:rPr>
              <a:t>Testa ett ökat samarbete mellan lokal och delregional nivå.</a:t>
            </a:r>
          </a:p>
          <a:p>
            <a:pPr marL="342900" indent="-342900" algn="l">
              <a:buFont typeface="+mj-lt"/>
              <a:buAutoNum type="arabicPeriod"/>
            </a:pPr>
            <a:r>
              <a:rPr lang="sv-SE" altLang="sv-SE" sz="1500" dirty="0">
                <a:latin typeface="Calibri" panose="020F0502020204030204" pitchFamily="34" charset="0"/>
              </a:rPr>
              <a:t>Sprida och öka kunskapen om stödverktyg som ex. REKAS, SYV Online, Validering Väst och övriga regionövergripande verktyg.</a:t>
            </a:r>
          </a:p>
        </p:txBody>
      </p:sp>
    </p:spTree>
    <p:extLst>
      <p:ext uri="{BB962C8B-B14F-4D97-AF65-F5344CB8AC3E}">
        <p14:creationId xmlns:p14="http://schemas.microsoft.com/office/powerpoint/2010/main" val="347355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857250"/>
            <a:ext cx="8162925" cy="1020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objekt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9" y="1339133"/>
            <a:ext cx="1231106" cy="1817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ubrik 1"/>
          <p:cNvSpPr txBox="1">
            <a:spLocks/>
          </p:cNvSpPr>
          <p:nvPr/>
        </p:nvSpPr>
        <p:spPr bwMode="auto">
          <a:xfrm>
            <a:off x="2221459" y="1919288"/>
            <a:ext cx="6708541" cy="597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altLang="sv-SE" sz="1800" b="1" dirty="0">
                <a:latin typeface="Calibri" panose="020F0502020204030204" pitchFamily="34" charset="0"/>
              </a:rPr>
              <a:t>Pilotprojekt Kompetensmäklarfunktioner i Fyrbodal</a:t>
            </a:r>
            <a:br>
              <a:rPr lang="sv-SE" altLang="sv-SE" sz="1800" b="1" dirty="0">
                <a:latin typeface="Calibri" panose="020F0502020204030204" pitchFamily="34" charset="0"/>
              </a:rPr>
            </a:br>
            <a:r>
              <a:rPr lang="sv-SE" altLang="sv-SE" sz="1800" b="1" dirty="0">
                <a:latin typeface="Calibri" panose="020F0502020204030204" pitchFamily="34" charset="0"/>
              </a:rPr>
              <a:t/>
            </a:r>
            <a:br>
              <a:rPr lang="sv-SE" altLang="sv-SE" sz="1800" b="1" dirty="0">
                <a:latin typeface="Calibri" panose="020F0502020204030204" pitchFamily="34" charset="0"/>
              </a:rPr>
            </a:br>
            <a:endParaRPr lang="sv-SE" altLang="sv-SE" sz="1800" b="1" dirty="0">
              <a:latin typeface="Calibri" panose="020F0502020204030204" pitchFamily="34" charset="0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730" y="5499733"/>
            <a:ext cx="1659120" cy="33730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217" y="5437721"/>
            <a:ext cx="1303566" cy="465992"/>
          </a:xfrm>
          <a:prstGeom prst="rect">
            <a:avLst/>
          </a:prstGeom>
        </p:spPr>
      </p:pic>
      <p:sp>
        <p:nvSpPr>
          <p:cNvPr id="7" name="Platshållare för innehåll 2"/>
          <p:cNvSpPr txBox="1">
            <a:spLocks/>
          </p:cNvSpPr>
          <p:nvPr/>
        </p:nvSpPr>
        <p:spPr bwMode="auto">
          <a:xfrm>
            <a:off x="1538287" y="2731770"/>
            <a:ext cx="6272213" cy="276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sv-SE" altLang="sv-SE" sz="1800" b="1" dirty="0"/>
          </a:p>
        </p:txBody>
      </p:sp>
      <p:graphicFrame>
        <p:nvGraphicFramePr>
          <p:cNvPr id="2" name="Tabell 1"/>
          <p:cNvGraphicFramePr>
            <a:graphicFrameLocks noGrp="1"/>
          </p:cNvGraphicFramePr>
          <p:nvPr>
            <p:extLst/>
          </p:nvPr>
        </p:nvGraphicFramePr>
        <p:xfrm>
          <a:off x="2047741" y="2218134"/>
          <a:ext cx="5090375" cy="466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475"/>
                <a:gridCol w="2722299"/>
                <a:gridCol w="686705"/>
                <a:gridCol w="511935"/>
                <a:gridCol w="907961"/>
              </a:tblGrid>
              <a:tr h="434340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sv-SE" sz="1000" dirty="0">
                          <a:effectLst/>
                        </a:rPr>
                        <a:t> 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72" marR="4307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sv-SE" sz="1100" dirty="0">
                          <a:effectLst/>
                        </a:rPr>
                        <a:t>Uppdrag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Lokal Mäklarfunktion - Intermediär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72" marR="4307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sv-SE" sz="1100" dirty="0">
                          <a:effectLst/>
                        </a:rPr>
                        <a:t>Prioriterat område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72" marR="4307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sv-SE" sz="1100" dirty="0">
                          <a:effectLst/>
                        </a:rPr>
                        <a:t>Pol </a:t>
                      </a:r>
                      <a:r>
                        <a:rPr lang="sv-SE" sz="1100" dirty="0" err="1">
                          <a:effectLst/>
                        </a:rPr>
                        <a:t>omr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72" marR="4307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sv-SE" sz="1100" dirty="0">
                          <a:effectLst/>
                        </a:rPr>
                        <a:t>Kommentarer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72" marR="43072" marT="0" marB="0"/>
                </a:tc>
              </a:tr>
              <a:tr h="937260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sv-SE" sz="1200" dirty="0">
                          <a:effectLst/>
                        </a:rPr>
                        <a:t>L1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sv-SE" sz="900" dirty="0">
                          <a:effectLst/>
                        </a:rPr>
                        <a:t>M stödjer arbetet med kompetensanalyser inom företagen för en långsiktig kompetensförsörjning. (”SYV för företag”)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sv-SE" sz="900" dirty="0">
                          <a:effectLst/>
                        </a:rPr>
                        <a:t>Stöd: IUC Väst, Validering Väst, </a:t>
                      </a:r>
                      <a:r>
                        <a:rPr lang="sv-SE" sz="900" dirty="0" err="1">
                          <a:effectLst/>
                        </a:rPr>
                        <a:t>Westum</a:t>
                      </a:r>
                      <a:r>
                        <a:rPr lang="sv-SE" sz="900" dirty="0">
                          <a:effectLst/>
                        </a:rPr>
                        <a:t> – </a:t>
                      </a:r>
                      <a:r>
                        <a:rPr lang="sv-SE" sz="900" dirty="0" err="1">
                          <a:effectLst/>
                        </a:rPr>
                        <a:t>Easy</a:t>
                      </a:r>
                      <a:r>
                        <a:rPr lang="sv-SE" sz="900" dirty="0">
                          <a:effectLst/>
                        </a:rPr>
                        <a:t> Research, </a:t>
                      </a:r>
                      <a:r>
                        <a:rPr lang="sv-SE" sz="900" dirty="0" err="1">
                          <a:effectLst/>
                        </a:rPr>
                        <a:t>Visita</a:t>
                      </a:r>
                      <a:r>
                        <a:rPr lang="sv-SE" sz="900" dirty="0">
                          <a:effectLst/>
                        </a:rPr>
                        <a:t>, ESF-projekt ­ tidigare erfarenheter (</a:t>
                      </a:r>
                      <a:r>
                        <a:rPr lang="sv-SE" sz="900" dirty="0" err="1">
                          <a:effectLst/>
                        </a:rPr>
                        <a:t>Avanto</a:t>
                      </a:r>
                      <a:r>
                        <a:rPr lang="sv-SE" sz="900" dirty="0">
                          <a:effectLst/>
                        </a:rPr>
                        <a:t> och LIA, </a:t>
                      </a:r>
                      <a:r>
                        <a:rPr lang="sv-SE" sz="900" dirty="0" err="1">
                          <a:effectLst/>
                        </a:rPr>
                        <a:t>Skankomp</a:t>
                      </a:r>
                      <a:r>
                        <a:rPr lang="sv-SE" sz="900" dirty="0">
                          <a:effectLst/>
                        </a:rPr>
                        <a:t>) och nya ESF-projekt </a:t>
                      </a:r>
                      <a:endParaRPr lang="sv-SE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2.2.3</a:t>
                      </a:r>
                      <a:endParaRPr lang="sv-SE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N</a:t>
                      </a:r>
                      <a:endParaRPr lang="sv-SE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Företagens egen nytta och ansvar. IUC, Avanto, Årshjulet, KBN</a:t>
                      </a:r>
                      <a:endParaRPr lang="sv-SE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</a:tr>
              <a:tr h="937260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sv-SE" sz="1200" dirty="0">
                          <a:effectLst/>
                        </a:rPr>
                        <a:t>L2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sv-SE" sz="900" dirty="0">
                          <a:effectLst/>
                        </a:rPr>
                        <a:t>M stödjer arbetet med kompetensanalyser inom offentlig verksamhet för en långsiktig kompetensförsörjning i exempelvis vård, skola, omsorg.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sv-SE" sz="900" dirty="0">
                          <a:effectLst/>
                        </a:rPr>
                        <a:t>Stöd: Validering Väst, ESF-projekt ­ tidigare erfarenheter (</a:t>
                      </a:r>
                      <a:r>
                        <a:rPr lang="sv-SE" sz="900" dirty="0" err="1">
                          <a:effectLst/>
                        </a:rPr>
                        <a:t>Avanto</a:t>
                      </a:r>
                      <a:r>
                        <a:rPr lang="sv-SE" sz="900" dirty="0">
                          <a:effectLst/>
                        </a:rPr>
                        <a:t>, </a:t>
                      </a:r>
                      <a:r>
                        <a:rPr lang="sv-SE" sz="900" dirty="0" err="1">
                          <a:effectLst/>
                        </a:rPr>
                        <a:t>Skankomp</a:t>
                      </a:r>
                      <a:r>
                        <a:rPr lang="sv-SE" sz="900" dirty="0">
                          <a:effectLst/>
                        </a:rPr>
                        <a:t> och LIA) och nya ESF-projekt, nätverk inom offentlig verksamhet.</a:t>
                      </a:r>
                      <a:endParaRPr lang="sv-SE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1.2.1, 2.1.2, 2.1.3, 2.2.3, 2.2.2, 2.2.4, </a:t>
                      </a:r>
                      <a:endParaRPr lang="sv-SE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A</a:t>
                      </a:r>
                      <a:endParaRPr lang="sv-SE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Årshjulet (indikator) Nätverk, ex: Personalansvariga i kommunen</a:t>
                      </a:r>
                      <a:endParaRPr lang="sv-SE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</a:tr>
              <a:tr h="1211580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sv-SE" sz="1200" dirty="0">
                          <a:effectLst/>
                        </a:rPr>
                        <a:t>L3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sv-SE" sz="900" dirty="0">
                          <a:effectLst/>
                        </a:rPr>
                        <a:t>I samverkan med företagen arbetar M med att knyta studerande på eftergymnasial nivå högskolestuderande till ortens företag för att bistå med praktikplatser, examensarbeten, studiebesök </a:t>
                      </a:r>
                      <a:r>
                        <a:rPr lang="sv-SE" sz="900" dirty="0" err="1">
                          <a:effectLst/>
                        </a:rPr>
                        <a:t>etc</a:t>
                      </a:r>
                      <a:r>
                        <a:rPr lang="sv-SE" sz="900" dirty="0">
                          <a:effectLst/>
                        </a:rPr>
                        <a:t> och sträva efter jämnare könsbalans på arbetsmarknaden genom att visa på möjligheter till otraditionella yrkesval.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sv-SE" sz="900" dirty="0">
                          <a:effectLst/>
                        </a:rPr>
                        <a:t>Stöd: REKAS, företagsnätverk; SYV Online, Praktikplatsen.se, CRM-system</a:t>
                      </a:r>
                      <a:endParaRPr lang="sv-SE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</a:rPr>
                        <a:t>1.1.2, 1.1.3, 1.2.1, 2.2.1, 2.2.3</a:t>
                      </a:r>
                      <a:endParaRPr lang="sv-SE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</a:rPr>
                        <a:t>N+U</a:t>
                      </a:r>
                      <a:endParaRPr lang="sv-SE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</a:rPr>
                        <a:t>CRM=</a:t>
                      </a:r>
                      <a:r>
                        <a:rPr lang="sv-SE" sz="900" dirty="0" err="1">
                          <a:effectLst/>
                        </a:rPr>
                        <a:t>Customer</a:t>
                      </a:r>
                      <a:r>
                        <a:rPr lang="sv-SE" sz="900" dirty="0">
                          <a:effectLst/>
                        </a:rPr>
                        <a:t> Relation Management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</a:tr>
              <a:tr h="937260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sv-SE" sz="1200" dirty="0">
                          <a:effectLst/>
                        </a:rPr>
                        <a:t>L4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sv-SE" sz="900">
                          <a:effectLst/>
                        </a:rPr>
                        <a:t>Representanter för besöksnäringen i kommunen involveras för att underlätta korttidsboende vid t ex exjobb i ortens företag och visa på ortens fördelar för unga familjer att etablera sig i.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sv-SE" sz="900">
                          <a:effectLst/>
                        </a:rPr>
                        <a:t>Stöd: ESF-projekt, besöksnäring, attraktivitet, infrastruktur</a:t>
                      </a:r>
                      <a:endParaRPr lang="sv-SE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1.1.2, 1.2.1 2.1.1, </a:t>
                      </a:r>
                      <a:endParaRPr lang="sv-SE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N</a:t>
                      </a:r>
                      <a:endParaRPr lang="sv-SE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</a:rPr>
                        <a:t>Få rätta kompetenser till orten</a:t>
                      </a:r>
                      <a:endParaRPr lang="sv-SE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917" marR="2791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869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ll powerpoint [Skrivskyddad]" id="{8E64D704-0717-488F-BFCC-F947859AA9EB}" vid="{38743C63-D738-4586-A8CF-B33422B9B5F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79269DCCA7D6A4F8B256729DC200014" ma:contentTypeVersion="0" ma:contentTypeDescription="Skapa ett nytt dokument." ma:contentTypeScope="" ma:versionID="e848f4f1b1ebcddf19a709aea308aae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65faa5dbd1ad2c7f71f035eb6650f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F3DEDD-B597-4B97-9D46-F35572FBB8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04C1DC5-4EBB-45C9-9A0D-464FD1C96C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A8F61A-1517-4F18-BBEF-4976208F30ED}">
  <ds:schemaRefs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Direktionen%204%20december</Template>
  <TotalTime>2423</TotalTime>
  <Words>1312</Words>
  <Application>Microsoft Office PowerPoint</Application>
  <PresentationFormat>Bildspel på skärmen (4:3)</PresentationFormat>
  <Paragraphs>339</Paragraphs>
  <Slides>17</Slides>
  <Notes>5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18" baseType="lpstr">
      <vt:lpstr>Office-tema</vt:lpstr>
      <vt:lpstr>Westumkonferensen 2015</vt:lpstr>
      <vt:lpstr>Kompetensplattform Västra Götaland </vt:lpstr>
      <vt:lpstr>Strategi för tillväxt och utveckling i Västra Götaland 2014-2020</vt:lpstr>
      <vt:lpstr>PowerPoint-presentation</vt:lpstr>
      <vt:lpstr>Kompetensplattform i Fyrbodal </vt:lpstr>
      <vt:lpstr>Kompetensplattform i Fyrbodal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Styr</vt:lpstr>
      <vt:lpstr>Pilotprojekt Kompetensmäklarfunktioner i Fyrbodal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Beredningen hälsa/socialtjänst</dc:title>
  <dc:creator>Charlotta Wilhelmsson</dc:creator>
  <cp:lastModifiedBy>N4F6KMS</cp:lastModifiedBy>
  <cp:revision>47</cp:revision>
  <dcterms:created xsi:type="dcterms:W3CDTF">2014-12-01T08:47:20Z</dcterms:created>
  <dcterms:modified xsi:type="dcterms:W3CDTF">2015-04-30T07:14:05Z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0x010100879269DCCA7D6A4F8B256729DC200014</vt:lpwstr>
  </property>
  <property fmtid="{D5CDD505-2E9C-101B-9397-08002B2CF9AE}" pid="3" name="_dlc_DocIdItemGuid">
    <vt:lpwstr>46cdd2a6-0dce-44b7-86fb-fa50b1e80dc5</vt:lpwstr>
  </property>
  <property fmtid="{D5CDD505-2E9C-101B-9397-08002B2CF9AE}" pid="4" name="Dokumenttyp">
    <vt:lpwstr>9;#Mallar|b7108b44-6128-4f1f-8538-62307a92a8b1</vt:lpwstr>
  </property>
</Properties>
</file>